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8" name="Shape 2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4200">
              <a:lnSpc>
                <a:spcPct val="100000"/>
              </a:lnSpc>
              <a:defRPr sz="22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We are considering a noncovalent association process. It has a equilibrium constant and binding free energy. Free energies include enthalpy and entropy</a:t>
            </a:r>
          </a:p>
          <a:p>
            <a:pPr defTabSz="584200">
              <a:lnSpc>
                <a:spcPct val="100000"/>
              </a:lnSpc>
              <a:defRPr sz="2200">
                <a:latin typeface="Lucida Grande"/>
                <a:ea typeface="Lucida Grande"/>
                <a:cs typeface="Lucida Grande"/>
                <a:sym typeface="Lucida Grande"/>
              </a:defRPr>
            </a:pPr>
          </a:p>
          <a:p>
            <a:pPr defTabSz="584200">
              <a:lnSpc>
                <a:spcPct val="100000"/>
              </a:lnSpc>
              <a:defRPr sz="22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\Delta G^\circ = \beta^{-1} \ln \left( \frac{K_d}{C^\circ} \right)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0" name="Shape 2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22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Abbott has looked at the distribution of affinity changes due to suggested mutations and it is very nearly Gaussian</a:t>
            </a:r>
          </a:p>
          <a:p>
            <a:pPr>
              <a:lnSpc>
                <a:spcPct val="100000"/>
              </a:lnSpc>
              <a:defRPr sz="22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We already have better than 2 kcal/mol noise. </a:t>
            </a:r>
          </a:p>
          <a:p>
            <a:pPr>
              <a:lnSpc>
                <a:spcPct val="100000"/>
              </a:lnSpc>
              <a:defRPr sz="22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Thus depending on synthesis time required this can pay off.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6" name="Shape 3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84200">
              <a:lnSpc>
                <a:spcPct val="100000"/>
              </a:lnSpc>
              <a:defRPr sz="22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This gives the crystal structure - maybe the force field isn’t too bad!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1" name="Shape 4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Discuss here that we are using MD simulations (AMBER FF, GROMACS) to get at the ratio of partition functions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35000" y="2303859"/>
            <a:ext cx="23114000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idx="21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Image"/>
          <p:cNvSpPr/>
          <p:nvPr>
            <p:ph type="pic" sz="quarter" idx="22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sz="quarter" idx="23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buSz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SzTx/>
              <a:buNone/>
              <a:defRPr sz="52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/>
          <p:nvPr>
            <p:ph type="pic" idx="21"/>
          </p:nvPr>
        </p:nvSpPr>
        <p:spPr>
          <a:xfrm>
            <a:off x="1905000" y="0"/>
            <a:ext cx="2056329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/>
          <p:nvPr>
            <p:ph type="body" sz="half" idx="1"/>
          </p:nvPr>
        </p:nvSpPr>
        <p:spPr>
          <a:xfrm>
            <a:off x="635000" y="635000"/>
            <a:ext cx="10160000" cy="12446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136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b="0" sz="5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7" name="Body Level One…"/>
          <p:cNvSpPr txBox="1"/>
          <p:nvPr>
            <p:ph type="body" idx="1"/>
          </p:nvPr>
        </p:nvSpPr>
        <p:spPr>
          <a:xfrm>
            <a:off x="3851671" y="3268265"/>
            <a:ext cx="16680658" cy="9233298"/>
          </a:xfrm>
          <a:prstGeom prst="rect">
            <a:avLst/>
          </a:prstGeom>
        </p:spPr>
        <p:txBody>
          <a:bodyPr anchor="t">
            <a:noAutofit/>
          </a:bodyPr>
          <a:lstStyle>
            <a:lvl1pPr marL="3692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146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b="0" sz="5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155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b="0" sz="58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xfrm>
            <a:off x="20534035" y="12930187"/>
            <a:ext cx="409779" cy="428345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1"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171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b="0" sz="58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2" name="Body Level One…"/>
          <p:cNvSpPr txBox="1"/>
          <p:nvPr>
            <p:ph type="body" sz="quarter" idx="1"/>
          </p:nvPr>
        </p:nvSpPr>
        <p:spPr>
          <a:xfrm>
            <a:off x="3851671" y="3268265"/>
            <a:ext cx="7143751" cy="9233298"/>
          </a:xfrm>
          <a:prstGeom prst="rect">
            <a:avLst/>
          </a:prstGeom>
        </p:spPr>
        <p:txBody>
          <a:bodyPr anchor="t">
            <a:noAutofit/>
          </a:bodyPr>
          <a:lstStyle>
            <a:lvl1pPr marL="3692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1" name="Body Level One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/>
          <a:lstStyle>
            <a:lvl1pPr marL="521368" indent="-521368">
              <a:spcBef>
                <a:spcPts val="5900"/>
              </a:spcBef>
              <a:buSzPct val="100000"/>
              <a:defRPr sz="5200"/>
            </a:lvl1pPr>
            <a:lvl2pPr marL="902368" indent="-521368">
              <a:spcBef>
                <a:spcPts val="5900"/>
              </a:spcBef>
              <a:buSzPct val="100000"/>
              <a:defRPr sz="5200"/>
            </a:lvl2pPr>
            <a:lvl3pPr marL="1283368" indent="-521368">
              <a:spcBef>
                <a:spcPts val="5900"/>
              </a:spcBef>
              <a:buSzPct val="100000"/>
              <a:defRPr sz="5200"/>
            </a:lvl3pPr>
            <a:lvl4pPr marL="1664368" indent="-521368">
              <a:spcBef>
                <a:spcPts val="5900"/>
              </a:spcBef>
              <a:buSzPct val="100000"/>
              <a:defRPr sz="5200"/>
            </a:lvl4pPr>
            <a:lvl5pPr marL="2045368" indent="-521368">
              <a:spcBef>
                <a:spcPts val="5900"/>
              </a:spcBef>
              <a:buSzPct val="100000"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lide Number"/>
          <p:cNvSpPr txBox="1"/>
          <p:nvPr>
            <p:ph type="sldNum" sz="quarter" idx="2"/>
          </p:nvPr>
        </p:nvSpPr>
        <p:spPr>
          <a:xfrm>
            <a:off x="11935813" y="13001625"/>
            <a:ext cx="494513" cy="511175"/>
          </a:xfrm>
          <a:prstGeom prst="rect">
            <a:avLst/>
          </a:prstGeom>
        </p:spPr>
        <p:txBody>
          <a:bodyPr>
            <a:spAutoFit/>
          </a:bodyPr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b="0" sz="58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1" name="Body Level One…"/>
          <p:cNvSpPr txBox="1"/>
          <p:nvPr>
            <p:ph type="body" idx="1"/>
          </p:nvPr>
        </p:nvSpPr>
        <p:spPr>
          <a:xfrm>
            <a:off x="3851671" y="3268265"/>
            <a:ext cx="16680658" cy="9233298"/>
          </a:xfrm>
          <a:prstGeom prst="rect">
            <a:avLst/>
          </a:prstGeom>
        </p:spPr>
        <p:txBody>
          <a:bodyPr anchor="t">
            <a:noAutofit/>
          </a:bodyPr>
          <a:lstStyle>
            <a:lvl1pPr marL="3692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2834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b="1"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xfrm>
            <a:off x="635000" y="4536281"/>
            <a:ext cx="23114000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635000" y="464343"/>
            <a:ext cx="23114000" cy="1964532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sz="half" idx="1"/>
          </p:nvPr>
        </p:nvSpPr>
        <p:spPr>
          <a:xfrm>
            <a:off x="635000" y="3268265"/>
            <a:ext cx="12700000" cy="9525001"/>
          </a:xfrm>
          <a:prstGeom prst="rect">
            <a:avLst/>
          </a:prstGeom>
        </p:spPr>
        <p:txBody>
          <a:bodyPr anchor="t">
            <a:noAutofit/>
          </a:bodyPr>
          <a:lstStyle>
            <a:lvl1pPr marL="369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/>
          <p:cNvSpPr/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b="0" sz="8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idx="1"/>
          </p:nvPr>
        </p:nvSpPr>
        <p:spPr>
          <a:xfrm>
            <a:off x="635000" y="1905000"/>
            <a:ext cx="23114000" cy="10160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35000" y="635000"/>
            <a:ext cx="231140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normAutofit fontScale="100000" lnSpcReduction="0"/>
          </a:bodyPr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getyank.org/latest/theory.html" TargetMode="External"/><Relationship Id="rId3" Type="http://schemas.openxmlformats.org/officeDocument/2006/relationships/hyperlink" Target="http://getyank.org/latest/algorithms.html#automated-equilibration-detection" TargetMode="External"/><Relationship Id="rId4" Type="http://schemas.openxmlformats.org/officeDocument/2006/relationships/hyperlink" Target="http://getyank.org/latest/algorithms.html#analysis-with-mbar" TargetMode="External"/><Relationship Id="rId5" Type="http://schemas.openxmlformats.org/officeDocument/2006/relationships/hyperlink" Target="http://getyank.org/latest/algorithms.html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choderalab/yank-examples/blob/master/examples/binding/host-guest/repex.yaml" TargetMode="External"/><Relationship Id="rId3" Type="http://schemas.openxmlformats.org/officeDocument/2006/relationships/hyperlink" Target="https://github.com/choderalab/yank-examples.git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alchemistry.org/wiki/Main_Page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olab.research.google.com/github/daveminh/Chem456-2022F/blob/main/exercises/10-umbrella.ipynb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1.tif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11/9/202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11/9/2022</a:t>
            </a:r>
          </a:p>
        </p:txBody>
      </p:sp>
      <p:sp>
        <p:nvSpPr>
          <p:cNvPr id="202" name="Exercise 10: Umbrella Sampl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10: Umbrella Sampling</a:t>
            </a:r>
          </a:p>
          <a:p>
            <a:pPr/>
            <a:r>
              <a:t>Binding free energy calculations</a:t>
            </a:r>
          </a:p>
          <a:p>
            <a:pPr/>
            <a:r>
              <a:t>YANK, a software package for binding free energy calculations</a:t>
            </a:r>
          </a:p>
        </p:txBody>
      </p:sp>
      <p:sp>
        <p:nvSpPr>
          <p:cNvPr id="203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actants, T1"/>
          <p:cNvSpPr txBox="1"/>
          <p:nvPr/>
        </p:nvSpPr>
        <p:spPr>
          <a:xfrm>
            <a:off x="4663863" y="9895073"/>
            <a:ext cx="3956474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000">
                <a:latin typeface="+mn-lt"/>
                <a:ea typeface="+mn-ea"/>
                <a:cs typeface="+mn-cs"/>
                <a:sym typeface="Helvetica Light"/>
              </a:defRPr>
            </a:pPr>
            <a:r>
              <a:t>Reactants, T</a:t>
            </a:r>
            <a:r>
              <a:rPr baseline="-5999"/>
              <a:t>1</a:t>
            </a:r>
          </a:p>
        </p:txBody>
      </p:sp>
      <p:sp>
        <p:nvSpPr>
          <p:cNvPr id="373" name="Products, T1"/>
          <p:cNvSpPr txBox="1"/>
          <p:nvPr/>
        </p:nvSpPr>
        <p:spPr>
          <a:xfrm>
            <a:off x="16093863" y="9895073"/>
            <a:ext cx="3626274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000">
                <a:latin typeface="+mn-lt"/>
                <a:ea typeface="+mn-ea"/>
                <a:cs typeface="+mn-cs"/>
                <a:sym typeface="Helvetica Light"/>
              </a:defRPr>
            </a:pPr>
            <a:r>
              <a:t>Products, T</a:t>
            </a:r>
            <a:r>
              <a:rPr baseline="-5999"/>
              <a:t>1</a:t>
            </a:r>
          </a:p>
        </p:txBody>
      </p:sp>
      <p:sp>
        <p:nvSpPr>
          <p:cNvPr id="374" name="Reactants, T2"/>
          <p:cNvSpPr txBox="1"/>
          <p:nvPr/>
        </p:nvSpPr>
        <p:spPr>
          <a:xfrm>
            <a:off x="4663863" y="3081151"/>
            <a:ext cx="3956474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000">
                <a:latin typeface="+mn-lt"/>
                <a:ea typeface="+mn-ea"/>
                <a:cs typeface="+mn-cs"/>
                <a:sym typeface="Helvetica Light"/>
              </a:defRPr>
            </a:pPr>
            <a:r>
              <a:t>Reactants, T</a:t>
            </a:r>
            <a:r>
              <a:rPr baseline="-5999"/>
              <a:t>2</a:t>
            </a:r>
          </a:p>
        </p:txBody>
      </p:sp>
      <p:sp>
        <p:nvSpPr>
          <p:cNvPr id="375" name="Products, T2"/>
          <p:cNvSpPr txBox="1"/>
          <p:nvPr/>
        </p:nvSpPr>
        <p:spPr>
          <a:xfrm>
            <a:off x="16093863" y="3081151"/>
            <a:ext cx="3626274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000">
                <a:latin typeface="+mn-lt"/>
                <a:ea typeface="+mn-ea"/>
                <a:cs typeface="+mn-cs"/>
                <a:sym typeface="Helvetica Light"/>
              </a:defRPr>
            </a:pPr>
            <a:r>
              <a:t>Products, T</a:t>
            </a:r>
            <a:r>
              <a:rPr baseline="-5999"/>
              <a:t>2</a:t>
            </a:r>
          </a:p>
        </p:txBody>
      </p:sp>
      <p:sp>
        <p:nvSpPr>
          <p:cNvPr id="376" name="Line"/>
          <p:cNvSpPr/>
          <p:nvPr/>
        </p:nvSpPr>
        <p:spPr>
          <a:xfrm>
            <a:off x="9021688" y="3533588"/>
            <a:ext cx="6670824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7" name="Line"/>
          <p:cNvSpPr/>
          <p:nvPr/>
        </p:nvSpPr>
        <p:spPr>
          <a:xfrm flipV="1">
            <a:off x="6642100" y="4069500"/>
            <a:ext cx="0" cy="5742100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8" name="Line"/>
          <p:cNvSpPr/>
          <p:nvPr/>
        </p:nvSpPr>
        <p:spPr>
          <a:xfrm>
            <a:off x="9075452" y="10347511"/>
            <a:ext cx="6670823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9" name="Line"/>
          <p:cNvSpPr/>
          <p:nvPr/>
        </p:nvSpPr>
        <p:spPr>
          <a:xfrm flipV="1">
            <a:off x="17906999" y="4069500"/>
            <a:ext cx="1" cy="5576999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80" name="Equation"/>
          <p:cNvSpPr txBox="1"/>
          <p:nvPr/>
        </p:nvSpPr>
        <p:spPr>
          <a:xfrm>
            <a:off x="11641448" y="9519412"/>
            <a:ext cx="1431305" cy="6862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sub>
                  </m:sSub>
                </m:oMath>
              </m:oMathPara>
            </a14:m>
            <a:endParaRPr sz="5000"/>
          </a:p>
        </p:txBody>
      </p:sp>
      <p:sp>
        <p:nvSpPr>
          <p:cNvPr id="381" name="Equation"/>
          <p:cNvSpPr txBox="1"/>
          <p:nvPr/>
        </p:nvSpPr>
        <p:spPr>
          <a:xfrm>
            <a:off x="11463543" y="2730455"/>
            <a:ext cx="1456913" cy="6862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sub>
                  </m:sSub>
                </m:oMath>
              </m:oMathPara>
            </a14:m>
            <a:endParaRPr sz="5000"/>
          </a:p>
        </p:txBody>
      </p:sp>
      <p:sp>
        <p:nvSpPr>
          <p:cNvPr id="382" name="Equation"/>
          <p:cNvSpPr txBox="1"/>
          <p:nvPr/>
        </p:nvSpPr>
        <p:spPr>
          <a:xfrm rot="16200000">
            <a:off x="3563294" y="6514241"/>
            <a:ext cx="5104156" cy="68751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nor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reactants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/>
          </a:p>
        </p:txBody>
      </p:sp>
      <p:sp>
        <p:nvSpPr>
          <p:cNvPr id="383" name="Equation"/>
          <p:cNvSpPr txBox="1"/>
          <p:nvPr/>
        </p:nvSpPr>
        <p:spPr>
          <a:xfrm rot="16200000">
            <a:off x="14787874" y="6514241"/>
            <a:ext cx="4997476" cy="71545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nor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products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/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70098" r="15288" b="21596"/>
          <a:stretch>
            <a:fillRect/>
          </a:stretch>
        </p:blipFill>
        <p:spPr>
          <a:xfrm>
            <a:off x="4627562" y="11324314"/>
            <a:ext cx="15128910" cy="1112367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6" name="Exercise: given this themodynamic cycle, write an expression for   in terms of   ,  , and  ."/>
          <p:cNvSpPr txBox="1"/>
          <p:nvPr/>
        </p:nvSpPr>
        <p:spPr>
          <a:xfrm>
            <a:off x="920687" y="611980"/>
            <a:ext cx="22542627" cy="16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4200"/>
            </a:pPr>
            <a:r>
              <a:t>Exercise: given this themodynamic cycle, write an expression for </a:t>
            </a:r>
            <a14:m>
              <m:oMath>
                <m:sSub>
                  <m:e>
                    <m:r>
                      <m:rPr>
                        <m:sty m:val="p"/>
                      </m:rP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b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sub>
                </m:sSub>
                <m:sSub>
                  <m:e>
                    <m:r>
                      <a:rPr xmlns:a="http://schemas.openxmlformats.org/drawingml/2006/main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sub>
                    <m:sSub>
                      <m:e>
                        <m:r>
                          <a:rPr xmlns:a="http://schemas.openxmlformats.org/drawingml/2006/main" sz="5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xmlns:a="http://schemas.openxmlformats.org/drawingml/2006/main" sz="5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sub>
                </m:sSub>
              </m:oMath>
            </a14:m>
            <a:r>
              <a:t> in terms of </a:t>
            </a:r>
            <a:br/>
            <a14:m>
              <m:oMath>
                <m:sSub>
                  <m:e>
                    <m:r>
                      <m:rPr>
                        <m:sty m:val="p"/>
                      </m:rP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sub>
                </m:sSub>
                <m:sSub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sub>
                    <m:sSub>
                      <m:e>
                        <m: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sub>
                </m:sSub>
              </m:oMath>
            </a14:m>
            <a:r>
              <a:t>, </a:t>
            </a:r>
            <a14:m>
              <m:oMath>
                <m:sSub>
                  <m:e>
                    <m:r>
                      <m:rPr>
                        <m:sty m:val="p"/>
                      </m:rP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b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sub>
                </m:sSub>
                <m:sSub>
                  <m:e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sub>
                    <m:sSub>
                      <m:e>
                        <m:r>
                          <a:rPr xmlns:a="http://schemas.openxmlformats.org/drawingml/2006/main" sz="5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xmlns:a="http://schemas.openxmlformats.org/drawingml/2006/main" sz="5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e>
                        <m:r>
                          <a:rPr xmlns:a="http://schemas.openxmlformats.org/drawingml/2006/main" sz="5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xmlns:a="http://schemas.openxmlformats.org/drawingml/2006/main" sz="5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sub>
                </m:sSub>
              </m:oMath>
            </a14:m>
            <a:r>
              <a:t>, and </a:t>
            </a:r>
            <a14:m>
              <m:oMath>
                <m:sSub>
                  <m:e>
                    <m:r>
                      <m:rPr>
                        <m:sty m:val="p"/>
                      </m:rP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b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sub>
                </m:sSub>
                <m:sSub>
                  <m:e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sub>
                    <m:sSub>
                      <m:e>
                        <m:r>
                          <a:rPr xmlns:a="http://schemas.openxmlformats.org/drawingml/2006/main" sz="5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xmlns:a="http://schemas.openxmlformats.org/drawingml/2006/main" sz="5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e>
                        <m:r>
                          <a:rPr xmlns:a="http://schemas.openxmlformats.org/drawingml/2006/main" sz="5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xmlns:a="http://schemas.openxmlformats.org/drawingml/2006/main" sz="5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sub>
                </m:sSub>
              </m:oMath>
            </a14:m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Screen Shot 2016-09-13 at 1.26.15 PM.png" descr="Screen Shot 2016-09-13 at 1.26.1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4260" y="4739178"/>
            <a:ext cx="8858251" cy="7554516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Rectangle"/>
          <p:cNvSpPr/>
          <p:nvPr/>
        </p:nvSpPr>
        <p:spPr>
          <a:xfrm>
            <a:off x="3842870" y="11057353"/>
            <a:ext cx="8768954" cy="1251615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390" name="Screen Shot 2016-09-13 at 1.27.32 PM.png" descr="Screen Shot 2016-09-13 at 1.27.3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5164" y="437940"/>
            <a:ext cx="12233672" cy="3143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Screen Shot 2016-09-13 at 1.27.41 PM.png" descr="Screen Shot 2016-09-13 at 1.27.4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98039" y="11621923"/>
            <a:ext cx="5822157" cy="1589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98101" y="3696890"/>
            <a:ext cx="4822033" cy="6322220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hermodynamic cycles in ΔG○ calcul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49009">
              <a:defRPr sz="8848"/>
            </a:pPr>
            <a:r>
              <a:t>Thermodynamic cycles in ΔG</a:t>
            </a:r>
            <a:r>
              <a:rPr baseline="31999"/>
              <a:t>○ </a:t>
            </a:r>
            <a:r>
              <a:t>calculations </a:t>
            </a:r>
          </a:p>
        </p:txBody>
      </p:sp>
      <p:sp>
        <p:nvSpPr>
          <p:cNvPr id="396" name="Most binding free energy calculations use thermodynamic cycles that include alchemical processes where intermediate states do not necessarily model a physical system, e.g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Most binding free energy calculations use thermodynamic cycles that include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alchemical</a:t>
            </a:r>
            <a:r>
              <a:t> processes where intermediate states do not necessarily model a physical system, e.g.</a:t>
            </a:r>
          </a:p>
          <a:p>
            <a:pPr lvl="1"/>
            <a:r>
              <a:t>a drug lead can be morphed into a similar compound (McCammon’s idea)</a:t>
            </a:r>
          </a:p>
          <a:p>
            <a:pPr lvl="1"/>
            <a:r>
              <a:t>harmonic restraints can be added to keep atoms in a certain position</a:t>
            </a:r>
          </a:p>
          <a:p>
            <a:pPr lvl="1"/>
            <a:r>
              <a:t>states whose energy is a linear interpolation between states 0 and 1 can be defined as, </a:t>
            </a: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λ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λ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λ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/>
            <a:r>
              <a:rPr i="1">
                <a:latin typeface="+mj-lt"/>
                <a:ea typeface="+mj-ea"/>
                <a:cs typeface="+mj-cs"/>
                <a:sym typeface="Helvetica"/>
              </a:rPr>
              <a:t>Absolute</a:t>
            </a:r>
            <a:r>
              <a:t> ΔG</a:t>
            </a:r>
            <a:r>
              <a:rPr baseline="31999"/>
              <a:t>○</a:t>
            </a:r>
            <a:r>
              <a:t> often use</a:t>
            </a:r>
          </a:p>
          <a:p>
            <a:pPr lvl="1"/>
            <a:r>
              <a:t>restraints to physically separate the receptor and ligand</a:t>
            </a:r>
          </a:p>
          <a:p>
            <a:pPr lvl="1"/>
            <a:r>
              <a:t>alchemical transformations to decouple a receptor and ligand</a:t>
            </a:r>
          </a:p>
          <a:p>
            <a:pPr/>
            <a:r>
              <a:rPr i="1">
                <a:latin typeface="+mj-lt"/>
                <a:ea typeface="+mj-ea"/>
                <a:cs typeface="+mj-cs"/>
                <a:sym typeface="Helvetica"/>
              </a:rPr>
              <a:t>Relative</a:t>
            </a:r>
            <a:r>
              <a:t> binding free energies, ΔΔG</a:t>
            </a:r>
            <a:r>
              <a:rPr baseline="31999"/>
              <a:t>○</a:t>
            </a:r>
            <a:r>
              <a:t>, are usually calculated by transforming one small molecule into another</a:t>
            </a:r>
          </a:p>
        </p:txBody>
      </p:sp>
      <p:sp>
        <p:nvSpPr>
          <p:cNvPr id="3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A Thermodynamic Cycle for Absolute ΔG of Binding"/>
          <p:cNvSpPr txBox="1"/>
          <p:nvPr>
            <p:ph type="title" idx="4294967295"/>
          </p:nvPr>
        </p:nvSpPr>
        <p:spPr>
          <a:xfrm>
            <a:off x="3958828" y="0"/>
            <a:ext cx="16466344" cy="1446610"/>
          </a:xfrm>
          <a:prstGeom prst="rect">
            <a:avLst/>
          </a:prstGeom>
        </p:spPr>
        <p:txBody>
          <a:bodyPr lIns="53578" tIns="53578" rIns="53578" bIns="53578"/>
          <a:lstStyle>
            <a:lvl1pPr defTabSz="1311592">
              <a:defRPr b="0" sz="5616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6192"/>
            </a:pPr>
            <a:r>
              <a:rPr sz="5616"/>
              <a:t>A Thermodynamic Cycle for Absolute ΔG of Binding</a:t>
            </a:r>
          </a:p>
        </p:txBody>
      </p:sp>
      <p:sp>
        <p:nvSpPr>
          <p:cNvPr id="400" name="Cycle: Boresch et al., J. Phys. Chem. B 107:9535 (2003)…"/>
          <p:cNvSpPr txBox="1"/>
          <p:nvPr/>
        </p:nvSpPr>
        <p:spPr>
          <a:xfrm>
            <a:off x="3048000" y="7018734"/>
            <a:ext cx="5643563" cy="152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/>
          <a:lstStyle/>
          <a:p>
            <a:pPr algn="l" defTabSz="1821656">
              <a:defRPr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Cycle: Boresch et al., J. Phys. Chem. B 107:9535 (2003)</a:t>
            </a:r>
          </a:p>
          <a:p>
            <a:pPr algn="l" defTabSz="1821656">
              <a:defRPr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See also Gilson, Biophys J. 1997.</a:t>
            </a:r>
            <a:endParaRPr sz="2400"/>
          </a:p>
          <a:p>
            <a:pPr algn="l" defTabSz="1821656">
              <a:defRPr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From [1]</a:t>
            </a:r>
          </a:p>
        </p:txBody>
      </p:sp>
      <p:grpSp>
        <p:nvGrpSpPr>
          <p:cNvPr id="403" name="image43.png"/>
          <p:cNvGrpSpPr/>
          <p:nvPr/>
        </p:nvGrpSpPr>
        <p:grpSpPr>
          <a:xfrm>
            <a:off x="3296443" y="1592659"/>
            <a:ext cx="4124327" cy="3330577"/>
            <a:chOff x="0" y="0"/>
            <a:chExt cx="4124326" cy="3330576"/>
          </a:xfrm>
        </p:grpSpPr>
        <p:pic>
          <p:nvPicPr>
            <p:cNvPr id="402" name="image43.png" descr="image4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3692527" cy="277177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01" name="image43.png" descr="image43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4124327" cy="3330578"/>
            </a:xfrm>
            <a:prstGeom prst="rect">
              <a:avLst/>
            </a:prstGeom>
            <a:effectLst/>
          </p:spPr>
        </p:pic>
      </p:grpSp>
      <p:pic>
        <p:nvPicPr>
          <p:cNvPr id="404" name="image44.pdf" descr="image44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30703" y="2411015"/>
            <a:ext cx="1095377" cy="1155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7" name="image45.png"/>
          <p:cNvGrpSpPr/>
          <p:nvPr/>
        </p:nvGrpSpPr>
        <p:grpSpPr>
          <a:xfrm>
            <a:off x="8957865" y="1592659"/>
            <a:ext cx="4178301" cy="3336927"/>
            <a:chOff x="0" y="0"/>
            <a:chExt cx="4178300" cy="3336926"/>
          </a:xfrm>
        </p:grpSpPr>
        <p:pic>
          <p:nvPicPr>
            <p:cNvPr id="406" name="image45.png" descr="image45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15900" y="139700"/>
              <a:ext cx="3746500" cy="277812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05" name="image45.png" descr="image45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178300" cy="3336927"/>
            </a:xfrm>
            <a:prstGeom prst="rect">
              <a:avLst/>
            </a:prstGeom>
            <a:effectLst/>
          </p:spPr>
        </p:pic>
      </p:grpSp>
      <p:pic>
        <p:nvPicPr>
          <p:cNvPr id="408" name="image46.png" descr="image46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477875" y="2018109"/>
            <a:ext cx="2000131" cy="19109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1" name="image47.png"/>
          <p:cNvGrpSpPr/>
          <p:nvPr/>
        </p:nvGrpSpPr>
        <p:grpSpPr>
          <a:xfrm>
            <a:off x="15887303" y="1574800"/>
            <a:ext cx="4178301" cy="3375027"/>
            <a:chOff x="0" y="0"/>
            <a:chExt cx="4178300" cy="3375026"/>
          </a:xfrm>
        </p:grpSpPr>
        <p:pic>
          <p:nvPicPr>
            <p:cNvPr id="410" name="image47.png" descr="image47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15900" y="139700"/>
              <a:ext cx="3746500" cy="281622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09" name="image47.png" descr="image47.png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4178300" cy="3375027"/>
            </a:xfrm>
            <a:prstGeom prst="rect">
              <a:avLst/>
            </a:prstGeom>
            <a:effectLst/>
          </p:spPr>
        </p:pic>
      </p:grpSp>
      <p:pic>
        <p:nvPicPr>
          <p:cNvPr id="412" name="image56-small.png" descr="image56-small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691812" y="5036343"/>
            <a:ext cx="714376" cy="10021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5" name="Group"/>
          <p:cNvGrpSpPr/>
          <p:nvPr/>
        </p:nvGrpSpPr>
        <p:grpSpPr>
          <a:xfrm>
            <a:off x="8957865" y="6075362"/>
            <a:ext cx="4190314" cy="4410161"/>
            <a:chOff x="-215900" y="-139700"/>
            <a:chExt cx="4190313" cy="4410160"/>
          </a:xfrm>
        </p:grpSpPr>
        <p:pic>
          <p:nvPicPr>
            <p:cNvPr id="413" name="droppedImage.pdf" descr="droppedImage.pdf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-215900" y="-139700"/>
              <a:ext cx="4190314" cy="3416300"/>
            </a:xfrm>
            <a:prstGeom prst="rect">
              <a:avLst/>
            </a:prstGeom>
            <a:effectLst>
              <a:outerShdw sx="100000" sy="100000" kx="0" ky="0" algn="b" rotWithShape="0" blurRad="101600" dist="889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14" name="image56.png" descr="image56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518046" y="3268265"/>
              <a:ext cx="714376" cy="10021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22" name="Group"/>
          <p:cNvGrpSpPr/>
          <p:nvPr/>
        </p:nvGrpSpPr>
        <p:grpSpPr>
          <a:xfrm>
            <a:off x="3510756" y="10504487"/>
            <a:ext cx="11503026" cy="3330577"/>
            <a:chOff x="-215900" y="-139700"/>
            <a:chExt cx="11503025" cy="3330576"/>
          </a:xfrm>
        </p:grpSpPr>
        <p:pic>
          <p:nvPicPr>
            <p:cNvPr id="416" name="droppedImage.pdf" descr="droppedImage.pdf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5320506" y="-103982"/>
              <a:ext cx="4003676" cy="3277691"/>
            </a:xfrm>
            <a:prstGeom prst="rect">
              <a:avLst/>
            </a:prstGeom>
            <a:effectLst>
              <a:outerShdw sx="100000" sy="100000" kx="0" ky="0" algn="b" rotWithShape="0" blurRad="101600" dist="889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17" name="droppedImage.pdf" descr="droppedImage.pdf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4375546" y="1143000"/>
              <a:ext cx="803673" cy="839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0" name="image43.png"/>
            <p:cNvGrpSpPr/>
            <p:nvPr/>
          </p:nvGrpSpPr>
          <p:grpSpPr>
            <a:xfrm>
              <a:off x="-215900" y="-139701"/>
              <a:ext cx="4124327" cy="3330578"/>
              <a:chOff x="0" y="0"/>
              <a:chExt cx="4124326" cy="3330576"/>
            </a:xfrm>
          </p:grpSpPr>
          <p:pic>
            <p:nvPicPr>
              <p:cNvPr id="419" name="image43.png" descr="image43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15900" y="139700"/>
                <a:ext cx="3692527" cy="2771777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418" name="image43.png" descr="image43.png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-1"/>
                <a:ext cx="4124327" cy="3330578"/>
              </a:xfrm>
              <a:prstGeom prst="rect">
                <a:avLst/>
              </a:prstGeom>
              <a:effectLst/>
            </p:spPr>
          </p:pic>
        </p:grpSp>
        <p:pic>
          <p:nvPicPr>
            <p:cNvPr id="421" name="droppedImage.pdf" descr="droppedImage.pdf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10215562" y="1268015"/>
              <a:ext cx="1071563" cy="589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25" name="Group"/>
          <p:cNvGrpSpPr/>
          <p:nvPr/>
        </p:nvGrpSpPr>
        <p:grpSpPr>
          <a:xfrm>
            <a:off x="15869443" y="5036343"/>
            <a:ext cx="4195624" cy="4616054"/>
            <a:chOff x="-215900" y="0"/>
            <a:chExt cx="4195622" cy="4616053"/>
          </a:xfrm>
        </p:grpSpPr>
        <p:pic>
          <p:nvPicPr>
            <p:cNvPr id="423" name="droppedImage.pdf" descr="droppedImage.pdf"/>
            <p:cNvPicPr>
              <a:picLocks noChangeAspect="0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-215900" y="1253331"/>
              <a:ext cx="4195623" cy="3362723"/>
            </a:xfrm>
            <a:prstGeom prst="rect">
              <a:avLst/>
            </a:prstGeom>
            <a:effectLst>
              <a:outerShdw sx="100000" sy="100000" kx="0" ky="0" algn="b" rotWithShape="0" blurRad="101600" dist="889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24" name="image56.png" descr="image56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 rot="10800000">
              <a:off x="1535906" y="0"/>
              <a:ext cx="714376" cy="10021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28" name="Group"/>
          <p:cNvGrpSpPr/>
          <p:nvPr/>
        </p:nvGrpSpPr>
        <p:grpSpPr>
          <a:xfrm>
            <a:off x="15887303" y="9608343"/>
            <a:ext cx="4166603" cy="4276726"/>
            <a:chOff x="-215900" y="0"/>
            <a:chExt cx="4166602" cy="4276725"/>
          </a:xfrm>
        </p:grpSpPr>
        <p:pic>
          <p:nvPicPr>
            <p:cNvPr id="426" name="droppedImage.pdf" descr="droppedImage.pdf"/>
            <p:cNvPicPr>
              <a:picLocks noChangeAspect="0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-215900" y="860425"/>
              <a:ext cx="4166603" cy="3416300"/>
            </a:xfrm>
            <a:prstGeom prst="rect">
              <a:avLst/>
            </a:prstGeom>
            <a:effectLst>
              <a:outerShdw sx="100000" sy="100000" kx="0" ky="0" algn="b" rotWithShape="0" blurRad="101600" dist="889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27" name="image56.png" descr="image56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 rot="10800000">
              <a:off x="1518046" y="0"/>
              <a:ext cx="714376" cy="10021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9" name="Slide Number"/>
          <p:cNvSpPr txBox="1"/>
          <p:nvPr>
            <p:ph type="sldNum" sz="quarter" idx="2"/>
          </p:nvPr>
        </p:nvSpPr>
        <p:spPr>
          <a:xfrm>
            <a:off x="11923965" y="13001625"/>
            <a:ext cx="518209" cy="5357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2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2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2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7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5" grpId="1"/>
      <p:bldP build="whole" bldLvl="1" animBg="1" rev="0" advAuto="0" spid="412" grpId="5"/>
      <p:bldP build="whole" bldLvl="1" animBg="1" rev="0" advAuto="0" spid="422" grpId="3"/>
      <p:bldP build="whole" bldLvl="1" animBg="1" rev="0" advAuto="0" spid="428" grpId="2"/>
      <p:bldP build="whole" bldLvl="1" animBg="1" rev="0" advAuto="0" spid="415" grpId="4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Alchemical methods can accurately calculate small ΔΔG○"/>
          <p:cNvSpPr txBox="1"/>
          <p:nvPr>
            <p:ph type="title"/>
          </p:nvPr>
        </p:nvSpPr>
        <p:spPr>
          <a:xfrm>
            <a:off x="3302000" y="464292"/>
            <a:ext cx="17780000" cy="1964532"/>
          </a:xfrm>
          <a:prstGeom prst="rect">
            <a:avLst/>
          </a:prstGeom>
        </p:spPr>
        <p:txBody>
          <a:bodyPr/>
          <a:lstStyle/>
          <a:p>
            <a:pPr algn="ctr"/>
            <a:r>
              <a:t>Alchemical methods can accurately calculate small ΔΔG</a:t>
            </a:r>
            <a:r>
              <a:rPr baseline="31999"/>
              <a:t>○</a:t>
            </a:r>
          </a:p>
        </p:txBody>
      </p:sp>
      <p:pic>
        <p:nvPicPr>
          <p:cNvPr id="4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2719" y="3107709"/>
            <a:ext cx="8663110" cy="9255810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Slide Number"/>
          <p:cNvSpPr txBox="1"/>
          <p:nvPr>
            <p:ph type="sldNum" sz="quarter" idx="4294967295"/>
          </p:nvPr>
        </p:nvSpPr>
        <p:spPr>
          <a:xfrm>
            <a:off x="20534035" y="12930187"/>
            <a:ext cx="409779" cy="4283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spAutoFit/>
          </a:bodyPr>
          <a:lstStyle>
            <a:lvl1pPr>
              <a:defRPr b="1"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11210" y="2982589"/>
            <a:ext cx="6971174" cy="9255810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Figure 3. Prospective FEP+ results from 12 targets and 19 chemical series. From Schindler et al. [Merck] J. Chem. Inf. Model. 60:5457-5474 (2020)"/>
          <p:cNvSpPr txBox="1"/>
          <p:nvPr/>
        </p:nvSpPr>
        <p:spPr>
          <a:xfrm>
            <a:off x="13320466" y="12265302"/>
            <a:ext cx="7152663" cy="974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Figure 3. Prospective FEP+ results from 12 targets and 19 chemical series. From Schindler et al. [Merck] J. Chem. Inf. Model. 60:5457-5474 (2020)</a:t>
            </a:r>
          </a:p>
        </p:txBody>
      </p:sp>
      <p:sp>
        <p:nvSpPr>
          <p:cNvPr id="438" name="from Wang et al. [Schrodinger], J. Am. Chem. Soc. 137:2695-2703 (2015)"/>
          <p:cNvSpPr txBox="1"/>
          <p:nvPr/>
        </p:nvSpPr>
        <p:spPr>
          <a:xfrm>
            <a:off x="4336088" y="12405002"/>
            <a:ext cx="7152663" cy="695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from Wang et al. [Schrodinger], J. Am. Chem. Soc. 137:2695-2703 (2015)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Re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</a:t>
            </a:r>
          </a:p>
        </p:txBody>
      </p:sp>
      <p:sp>
        <p:nvSpPr>
          <p:cNvPr id="441" name="How do binding free energy calculations differ from molecular docking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binding free energy calculations differ from molecular docking?</a:t>
            </a:r>
          </a:p>
          <a:p>
            <a:pPr/>
            <a:r>
              <a:t>What is a thermodynamic cycle? What types of thermodynamic cycles are used in binding free energy calculations?</a:t>
            </a:r>
          </a:p>
          <a:p>
            <a:pPr/>
            <a:r>
              <a:t>What is an alchemical transformation?</a:t>
            </a:r>
          </a:p>
        </p:txBody>
      </p:sp>
      <p:sp>
        <p:nvSpPr>
          <p:cNvPr id="4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YAN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YANK</a:t>
            </a:r>
          </a:p>
        </p:txBody>
      </p:sp>
      <p:sp>
        <p:nvSpPr>
          <p:cNvPr id="445" name="is a software package for performing absolute binding free energy calcula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11187" indent="-611187" defTabSz="813315">
              <a:defRPr sz="4950"/>
            </a:pPr>
            <a:r>
              <a:t>is a software package for performing absolute binding free energy calculations </a:t>
            </a:r>
          </a:p>
          <a:p>
            <a:pPr marL="611187" indent="-611187" defTabSz="813315">
              <a:defRPr sz="4950"/>
            </a:pPr>
            <a:r>
              <a:t>uses a thermodynamic cycle with alchemical transformations (</a:t>
            </a:r>
            <a:r>
              <a:rPr u="sng">
                <a:hlinkClick r:id="rId2" invalidUrl="" action="" tgtFrame="" tooltip="" history="1" highlightClick="0" endSnd="0"/>
              </a:rPr>
              <a:t>http://getyank.org/latest/theory.html</a:t>
            </a:r>
            <a:r>
              <a:t>)</a:t>
            </a:r>
          </a:p>
          <a:p>
            <a:pPr marL="611187" indent="-611187" defTabSz="813315">
              <a:defRPr sz="4950"/>
            </a:pPr>
            <a:r>
              <a:t>It uses several specialized algorithms</a:t>
            </a:r>
          </a:p>
          <a:p>
            <a:pPr lvl="1" marL="1051242" indent="-611187" defTabSz="813315">
              <a:defRPr sz="4950"/>
            </a:pPr>
            <a:r>
              <a:t>Thermodynamic states are coupled by replica exchange: configurations from different thermodynamic states are periodically exchanged</a:t>
            </a:r>
          </a:p>
          <a:p>
            <a:pPr lvl="1" marL="1051242" indent="-611187" defTabSz="813315">
              <a:defRPr sz="4950"/>
            </a:pPr>
            <a:r>
              <a:t>Equilibration time is automatically estimated based on the sum of potential energies in all states. </a:t>
            </a:r>
            <a:r>
              <a:rPr u="sng">
                <a:hlinkClick r:id="rId3" invalidUrl="" action="" tgtFrame="" tooltip="" history="1" highlightClick="0" endSnd="0"/>
              </a:rPr>
              <a:t>http://getyank.org/latest/algorithms.html#automated-equilibration-detection</a:t>
            </a:r>
          </a:p>
          <a:p>
            <a:pPr lvl="1" marL="1051242" indent="-611187" defTabSz="813315">
              <a:defRPr sz="4950"/>
            </a:pPr>
            <a:r>
              <a:t>Free energies are computed with the multistate Bennett acceptance ratio (MBAR). </a:t>
            </a:r>
            <a:r>
              <a:rPr u="sng">
                <a:hlinkClick r:id="rId4" invalidUrl="" action="" tgtFrame="" tooltip="" history="1" highlightClick="0" endSnd="0"/>
              </a:rPr>
              <a:t>http://getyank.org/latest/algorithms.html#analysis-with-mbar</a:t>
            </a:r>
          </a:p>
          <a:p>
            <a:pPr lvl="1" marL="1051242" indent="-611187" defTabSz="813315">
              <a:defRPr sz="4950"/>
            </a:pPr>
            <a:r>
              <a:t>These and others are described here: </a:t>
            </a:r>
            <a:r>
              <a:rPr u="sng">
                <a:hlinkClick r:id="rId5" invalidUrl="" action="" tgtFrame="" tooltip="" history="1" highlightClick="0" endSnd="0"/>
              </a:rPr>
              <a:t>http://getyank.org/latest/algorithms.html</a:t>
            </a:r>
          </a:p>
        </p:txBody>
      </p:sp>
      <p:sp>
        <p:nvSpPr>
          <p:cNvPr id="4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YANK examp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YANK examples</a:t>
            </a:r>
          </a:p>
        </p:txBody>
      </p:sp>
      <p:sp>
        <p:nvSpPr>
          <p:cNvPr id="449" name="Let’s look at an examp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look at an example</a:t>
            </a:r>
          </a:p>
          <a:p>
            <a:pPr lvl="1"/>
            <a:r>
              <a:t>a control script: </a:t>
            </a:r>
            <a:r>
              <a:rPr u="sng">
                <a:hlinkClick r:id="rId2" invalidUrl="" action="" tgtFrame="" tooltip="" history="1" highlightClick="0" endSnd="0"/>
              </a:rPr>
              <a:t>https://github.com/choderalab/yank-examples/blob/master/examples/binding/host-guest/repex.yaml</a:t>
            </a:r>
          </a:p>
          <a:p>
            <a:pPr/>
            <a:r>
              <a:t>To run it</a:t>
            </a:r>
          </a:p>
          <a:p>
            <a:pPr lvl="1"/>
            <a:r>
              <a:t>`git clone </a:t>
            </a:r>
            <a:r>
              <a:rPr u="sng">
                <a:hlinkClick r:id="rId3" invalidUrl="" action="" tgtFrame="" tooltip="" history="1" highlightClick="0" endSnd="0"/>
              </a:rPr>
              <a:t>https://github.com/choderalab/yank-examples.git</a:t>
            </a:r>
            <a:r>
              <a:t>`</a:t>
            </a:r>
          </a:p>
          <a:p>
            <a:pPr lvl="1"/>
            <a:r>
              <a:t>yank-examples/examples/binding/host-guest$ yank script --yaml=repex.yaml</a:t>
            </a:r>
          </a:p>
        </p:txBody>
      </p:sp>
      <p:sp>
        <p:nvSpPr>
          <p:cNvPr id="4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Additional 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Additional Resources</a:t>
            </a:r>
          </a:p>
        </p:txBody>
      </p:sp>
      <p:sp>
        <p:nvSpPr>
          <p:cNvPr id="453" name="Resource for alchemical binding free energy calculations (http://www.alchemistry.org/wiki/Main_Page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Resource for alchemical binding free energy calculations (</a:t>
            </a:r>
            <a:r>
              <a:rPr u="sng">
                <a:hlinkClick r:id="rId2" invalidUrl="" action="" tgtFrame="" tooltip="" history="1" highlightClick="0" endSnd="0"/>
              </a:rPr>
              <a:t>http://www.alchemistry.org/wiki/Main_Page</a:t>
            </a:r>
            <a:r>
              <a:t>)</a:t>
            </a:r>
          </a:p>
        </p:txBody>
      </p:sp>
      <p:sp>
        <p:nvSpPr>
          <p:cNvPr id="4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Exercise 10: Umbrella Samp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10: Umbrella Sampling</a:t>
            </a:r>
          </a:p>
        </p:txBody>
      </p:sp>
      <p:sp>
        <p:nvSpPr>
          <p:cNvPr id="206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7" name="colab"/>
          <p:cNvSpPr txBox="1"/>
          <p:nvPr/>
        </p:nvSpPr>
        <p:spPr>
          <a:xfrm>
            <a:off x="11606009" y="8755001"/>
            <a:ext cx="1171982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0">
              <a:defRPr>
                <a:latin typeface="+mn-lt"/>
                <a:ea typeface="+mn-ea"/>
                <a:cs typeface="+mn-cs"/>
                <a:sym typeface="Helvetica Light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colab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Binding Free Energy Calcul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Binding Free Energy Calculations</a:t>
            </a:r>
          </a:p>
        </p:txBody>
      </p:sp>
      <p:sp>
        <p:nvSpPr>
          <p:cNvPr id="210" name="This lecture will includ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lecture will include</a:t>
            </a:r>
          </a:p>
          <a:p>
            <a:pPr lvl="1"/>
            <a:r>
              <a:t>the theory of binding free energy calculations</a:t>
            </a:r>
          </a:p>
          <a:p>
            <a:pPr lvl="1"/>
            <a:r>
              <a:t>a tour of YANK, a software package for computing binding free energies</a:t>
            </a:r>
          </a:p>
          <a:p>
            <a:pPr/>
            <a:r>
              <a:t>At the end of this lecture, you should be able to answer the following questions:</a:t>
            </a:r>
          </a:p>
          <a:p>
            <a:pPr lvl="1"/>
            <a:r>
              <a:t>How do binding free energy calculations differ from molecular docking?</a:t>
            </a:r>
          </a:p>
          <a:p>
            <a:pPr lvl="1"/>
            <a:r>
              <a:t>What is a thermodynamic cycle? What types of thermodynamic cycles are used in binding free energy calculations?</a:t>
            </a:r>
          </a:p>
          <a:p>
            <a:pPr lvl="1"/>
            <a:r>
              <a:t>What is an alchemical transformation?</a:t>
            </a:r>
          </a:p>
        </p:txBody>
      </p:sp>
      <p:sp>
        <p:nvSpPr>
          <p:cNvPr id="211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ΔG○ quantifies binding streng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ΔG</a:t>
            </a:r>
            <a:r>
              <a:rPr baseline="31999"/>
              <a:t>○</a:t>
            </a:r>
            <a:r>
              <a:t> quantifies binding strength</a:t>
            </a:r>
          </a:p>
        </p:txBody>
      </p:sp>
      <p:grpSp>
        <p:nvGrpSpPr>
          <p:cNvPr id="223" name="Group"/>
          <p:cNvGrpSpPr/>
          <p:nvPr/>
        </p:nvGrpSpPr>
        <p:grpSpPr>
          <a:xfrm>
            <a:off x="14701149" y="6206202"/>
            <a:ext cx="6179344" cy="2768205"/>
            <a:chOff x="0" y="0"/>
            <a:chExt cx="6179343" cy="2768203"/>
          </a:xfrm>
        </p:grpSpPr>
        <p:sp>
          <p:nvSpPr>
            <p:cNvPr id="214" name="Rectangle"/>
            <p:cNvSpPr/>
            <p:nvPr/>
          </p:nvSpPr>
          <p:spPr>
            <a:xfrm>
              <a:off x="0" y="0"/>
              <a:ext cx="6179344" cy="2768204"/>
            </a:xfrm>
            <a:prstGeom prst="rect">
              <a:avLst/>
            </a:prstGeom>
            <a:solidFill>
              <a:srgbClr val="CBCBCB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0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pic>
          <p:nvPicPr>
            <p:cNvPr id="215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78593" y="107156"/>
              <a:ext cx="821532" cy="571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6" name="droppedImage.pdf" descr="dropped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0734" y="714375"/>
              <a:ext cx="750095" cy="571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7" name="droppedImage.pdf" descr="dropped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14312" y="2035968"/>
              <a:ext cx="714376" cy="5179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8" name="free receptor concentration"/>
            <p:cNvSpPr txBox="1"/>
            <p:nvPr/>
          </p:nvSpPr>
          <p:spPr>
            <a:xfrm>
              <a:off x="1415824" y="193874"/>
              <a:ext cx="3466009" cy="502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 algn="l"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free receptor concentration</a:t>
              </a:r>
            </a:p>
          </p:txBody>
        </p:sp>
        <p:sp>
          <p:nvSpPr>
            <p:cNvPr id="219" name="free ligand concentration"/>
            <p:cNvSpPr txBox="1"/>
            <p:nvPr/>
          </p:nvSpPr>
          <p:spPr>
            <a:xfrm>
              <a:off x="1410890" y="872531"/>
              <a:ext cx="3200833" cy="5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 algn="l"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free ligand concentration</a:t>
              </a:r>
            </a:p>
          </p:txBody>
        </p:sp>
        <p:sp>
          <p:nvSpPr>
            <p:cNvPr id="220" name="complex concentration"/>
            <p:cNvSpPr txBox="1"/>
            <p:nvPr/>
          </p:nvSpPr>
          <p:spPr>
            <a:xfrm>
              <a:off x="1410890" y="1497609"/>
              <a:ext cx="2929561" cy="5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 algn="l"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complex concentration</a:t>
              </a:r>
            </a:p>
          </p:txBody>
        </p:sp>
        <p:sp>
          <p:nvSpPr>
            <p:cNvPr id="221" name="standard state concentration (1 M)"/>
            <p:cNvSpPr txBox="1"/>
            <p:nvPr/>
          </p:nvSpPr>
          <p:spPr>
            <a:xfrm>
              <a:off x="1375171" y="2104828"/>
              <a:ext cx="4625579" cy="5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spAutoFit/>
            </a:bodyPr>
            <a:lstStyle>
              <a:lvl1pPr algn="l"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standard state concentration (1 M)</a:t>
              </a:r>
            </a:p>
          </p:txBody>
        </p:sp>
        <p:pic>
          <p:nvPicPr>
            <p:cNvPr id="222" name="droppedImage.pdf" descr="dropped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5015" y="1357312"/>
              <a:ext cx="1160860" cy="571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8" name="Group"/>
          <p:cNvGrpSpPr/>
          <p:nvPr/>
        </p:nvGrpSpPr>
        <p:grpSpPr>
          <a:xfrm>
            <a:off x="6909705" y="6036593"/>
            <a:ext cx="6992595" cy="4073887"/>
            <a:chOff x="2929444" y="0"/>
            <a:chExt cx="6992594" cy="4073886"/>
          </a:xfrm>
        </p:grpSpPr>
        <p:pic>
          <p:nvPicPr>
            <p:cNvPr id="224" name="droppedImage.pdf" descr="dropped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655390" y="0"/>
              <a:ext cx="3500438" cy="14466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5" name="dissociation constant"/>
            <p:cNvSpPr/>
            <p:nvPr/>
          </p:nvSpPr>
          <p:spPr>
            <a:xfrm>
              <a:off x="3181019" y="92150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 algn="r">
                <a:defRPr sz="28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dissociation constant</a:t>
              </a:r>
            </a:p>
          </p:txBody>
        </p:sp>
        <p:sp>
          <p:nvSpPr>
            <p:cNvPr id="226" name="binding free energy"/>
            <p:cNvSpPr/>
            <p:nvPr/>
          </p:nvSpPr>
          <p:spPr>
            <a:xfrm>
              <a:off x="2929444" y="280388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 algn="r">
                <a:defRPr sz="28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binding free energy</a:t>
              </a:r>
            </a:p>
          </p:txBody>
        </p:sp>
        <p:pic>
          <p:nvPicPr>
            <p:cNvPr id="227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099882" y="1728644"/>
              <a:ext cx="5822157" cy="15537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1" name="Group"/>
          <p:cNvGrpSpPr/>
          <p:nvPr/>
        </p:nvGrpSpPr>
        <p:grpSpPr>
          <a:xfrm>
            <a:off x="7962691" y="3045194"/>
            <a:ext cx="8451413" cy="2253528"/>
            <a:chOff x="74" y="248908"/>
            <a:chExt cx="8451412" cy="2253526"/>
          </a:xfrm>
        </p:grpSpPr>
        <p:grpSp>
          <p:nvGrpSpPr>
            <p:cNvPr id="232" name="Group"/>
            <p:cNvGrpSpPr/>
            <p:nvPr/>
          </p:nvGrpSpPr>
          <p:grpSpPr>
            <a:xfrm>
              <a:off x="5633345" y="394450"/>
              <a:ext cx="2818142" cy="2107986"/>
              <a:chOff x="74" y="225"/>
              <a:chExt cx="2818141" cy="2107985"/>
            </a:xfrm>
          </p:grpSpPr>
          <p:pic>
            <p:nvPicPr>
              <p:cNvPr id="229" name="droppedImage.tiff" descr="droppedImage.tif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18412" t="27009" r="55171" b="43005"/>
              <a:stretch>
                <a:fillRect/>
              </a:stretch>
            </p:blipFill>
            <p:spPr>
              <a:xfrm>
                <a:off x="74" y="225"/>
                <a:ext cx="2476075" cy="21079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9" h="21562" fill="norm" stroke="1" extrusionOk="0">
                    <a:moveTo>
                      <a:pt x="12816" y="0"/>
                    </a:moveTo>
                    <a:cubicBezTo>
                      <a:pt x="12078" y="2"/>
                      <a:pt x="11292" y="54"/>
                      <a:pt x="10802" y="154"/>
                    </a:cubicBezTo>
                    <a:cubicBezTo>
                      <a:pt x="9044" y="515"/>
                      <a:pt x="8133" y="870"/>
                      <a:pt x="6339" y="1892"/>
                    </a:cubicBezTo>
                    <a:cubicBezTo>
                      <a:pt x="5365" y="2447"/>
                      <a:pt x="4658" y="2922"/>
                      <a:pt x="4280" y="3268"/>
                    </a:cubicBezTo>
                    <a:cubicBezTo>
                      <a:pt x="3751" y="3753"/>
                      <a:pt x="2414" y="5322"/>
                      <a:pt x="2234" y="5671"/>
                    </a:cubicBezTo>
                    <a:cubicBezTo>
                      <a:pt x="2142" y="5852"/>
                      <a:pt x="1891" y="6274"/>
                      <a:pt x="1678" y="6609"/>
                    </a:cubicBezTo>
                    <a:cubicBezTo>
                      <a:pt x="1284" y="7227"/>
                      <a:pt x="354" y="9332"/>
                      <a:pt x="354" y="9605"/>
                    </a:cubicBezTo>
                    <a:cubicBezTo>
                      <a:pt x="354" y="9687"/>
                      <a:pt x="324" y="9792"/>
                      <a:pt x="285" y="9841"/>
                    </a:cubicBezTo>
                    <a:cubicBezTo>
                      <a:pt x="27" y="10167"/>
                      <a:pt x="-98" y="13106"/>
                      <a:pt x="93" y="14379"/>
                    </a:cubicBezTo>
                    <a:cubicBezTo>
                      <a:pt x="279" y="15622"/>
                      <a:pt x="813" y="16839"/>
                      <a:pt x="1636" y="17895"/>
                    </a:cubicBezTo>
                    <a:cubicBezTo>
                      <a:pt x="2721" y="19286"/>
                      <a:pt x="3408" y="19861"/>
                      <a:pt x="4555" y="20331"/>
                    </a:cubicBezTo>
                    <a:cubicBezTo>
                      <a:pt x="4882" y="20464"/>
                      <a:pt x="5221" y="20610"/>
                      <a:pt x="5308" y="20655"/>
                    </a:cubicBezTo>
                    <a:cubicBezTo>
                      <a:pt x="5395" y="20701"/>
                      <a:pt x="6056" y="20866"/>
                      <a:pt x="6776" y="21025"/>
                    </a:cubicBezTo>
                    <a:cubicBezTo>
                      <a:pt x="7495" y="21183"/>
                      <a:pt x="8160" y="21335"/>
                      <a:pt x="8251" y="21358"/>
                    </a:cubicBezTo>
                    <a:cubicBezTo>
                      <a:pt x="8342" y="21381"/>
                      <a:pt x="8787" y="21426"/>
                      <a:pt x="9241" y="21459"/>
                    </a:cubicBezTo>
                    <a:cubicBezTo>
                      <a:pt x="9695" y="21492"/>
                      <a:pt x="10078" y="21532"/>
                      <a:pt x="10093" y="21548"/>
                    </a:cubicBezTo>
                    <a:cubicBezTo>
                      <a:pt x="10140" y="21598"/>
                      <a:pt x="13770" y="21504"/>
                      <a:pt x="14191" y="21443"/>
                    </a:cubicBezTo>
                    <a:cubicBezTo>
                      <a:pt x="14662" y="21374"/>
                      <a:pt x="15617" y="21143"/>
                      <a:pt x="15897" y="21029"/>
                    </a:cubicBezTo>
                    <a:cubicBezTo>
                      <a:pt x="17142" y="20520"/>
                      <a:pt x="17712" y="20236"/>
                      <a:pt x="18829" y="19575"/>
                    </a:cubicBezTo>
                    <a:cubicBezTo>
                      <a:pt x="19549" y="19150"/>
                      <a:pt x="20413" y="18665"/>
                      <a:pt x="20751" y="18500"/>
                    </a:cubicBezTo>
                    <a:cubicBezTo>
                      <a:pt x="21377" y="18193"/>
                      <a:pt x="21502" y="18031"/>
                      <a:pt x="21431" y="17598"/>
                    </a:cubicBezTo>
                    <a:cubicBezTo>
                      <a:pt x="21394" y="17370"/>
                      <a:pt x="20898" y="17102"/>
                      <a:pt x="20098" y="16884"/>
                    </a:cubicBezTo>
                    <a:cubicBezTo>
                      <a:pt x="19902" y="16830"/>
                      <a:pt x="19598" y="16655"/>
                      <a:pt x="19424" y="16490"/>
                    </a:cubicBezTo>
                    <a:cubicBezTo>
                      <a:pt x="19249" y="16325"/>
                      <a:pt x="18875" y="16057"/>
                      <a:pt x="18592" y="15897"/>
                    </a:cubicBezTo>
                    <a:cubicBezTo>
                      <a:pt x="17157" y="15089"/>
                      <a:pt x="15824" y="14379"/>
                      <a:pt x="15745" y="14379"/>
                    </a:cubicBezTo>
                    <a:cubicBezTo>
                      <a:pt x="15696" y="14379"/>
                      <a:pt x="15594" y="14339"/>
                      <a:pt x="15518" y="14290"/>
                    </a:cubicBezTo>
                    <a:cubicBezTo>
                      <a:pt x="15443" y="14241"/>
                      <a:pt x="15184" y="14134"/>
                      <a:pt x="14944" y="14050"/>
                    </a:cubicBezTo>
                    <a:cubicBezTo>
                      <a:pt x="14704" y="13967"/>
                      <a:pt x="14437" y="13860"/>
                      <a:pt x="14349" y="13815"/>
                    </a:cubicBezTo>
                    <a:cubicBezTo>
                      <a:pt x="14205" y="13741"/>
                      <a:pt x="13790" y="13593"/>
                      <a:pt x="12331" y="13088"/>
                    </a:cubicBezTo>
                    <a:cubicBezTo>
                      <a:pt x="12050" y="12991"/>
                      <a:pt x="11807" y="12867"/>
                      <a:pt x="11792" y="12812"/>
                    </a:cubicBezTo>
                    <a:cubicBezTo>
                      <a:pt x="11776" y="12758"/>
                      <a:pt x="11967" y="12510"/>
                      <a:pt x="12215" y="12260"/>
                    </a:cubicBezTo>
                    <a:cubicBezTo>
                      <a:pt x="12462" y="12010"/>
                      <a:pt x="13347" y="11086"/>
                      <a:pt x="14181" y="10210"/>
                    </a:cubicBezTo>
                    <a:cubicBezTo>
                      <a:pt x="15015" y="9334"/>
                      <a:pt x="16197" y="8116"/>
                      <a:pt x="16808" y="7502"/>
                    </a:cubicBezTo>
                    <a:cubicBezTo>
                      <a:pt x="18758" y="5542"/>
                      <a:pt x="19455" y="4640"/>
                      <a:pt x="19025" y="4640"/>
                    </a:cubicBezTo>
                    <a:cubicBezTo>
                      <a:pt x="18959" y="4640"/>
                      <a:pt x="18185" y="5328"/>
                      <a:pt x="17303" y="6167"/>
                    </a:cubicBezTo>
                    <a:cubicBezTo>
                      <a:pt x="16420" y="7005"/>
                      <a:pt x="15323" y="8011"/>
                      <a:pt x="14865" y="8404"/>
                    </a:cubicBezTo>
                    <a:cubicBezTo>
                      <a:pt x="14407" y="8796"/>
                      <a:pt x="13782" y="9367"/>
                      <a:pt x="13476" y="9670"/>
                    </a:cubicBezTo>
                    <a:cubicBezTo>
                      <a:pt x="13171" y="9973"/>
                      <a:pt x="12529" y="10593"/>
                      <a:pt x="12050" y="11050"/>
                    </a:cubicBezTo>
                    <a:cubicBezTo>
                      <a:pt x="11570" y="11508"/>
                      <a:pt x="10998" y="12065"/>
                      <a:pt x="10781" y="12289"/>
                    </a:cubicBezTo>
                    <a:cubicBezTo>
                      <a:pt x="10564" y="12512"/>
                      <a:pt x="10352" y="12694"/>
                      <a:pt x="10310" y="12694"/>
                    </a:cubicBezTo>
                    <a:cubicBezTo>
                      <a:pt x="10268" y="12694"/>
                      <a:pt x="10133" y="12808"/>
                      <a:pt x="10011" y="12946"/>
                    </a:cubicBezTo>
                    <a:cubicBezTo>
                      <a:pt x="9759" y="13231"/>
                      <a:pt x="9725" y="13579"/>
                      <a:pt x="9922" y="13835"/>
                    </a:cubicBezTo>
                    <a:cubicBezTo>
                      <a:pt x="10078" y="14040"/>
                      <a:pt x="10255" y="14052"/>
                      <a:pt x="10468" y="13876"/>
                    </a:cubicBezTo>
                    <a:cubicBezTo>
                      <a:pt x="10555" y="13804"/>
                      <a:pt x="10730" y="13758"/>
                      <a:pt x="10860" y="13774"/>
                    </a:cubicBezTo>
                    <a:cubicBezTo>
                      <a:pt x="11449" y="13849"/>
                      <a:pt x="11773" y="13928"/>
                      <a:pt x="11816" y="14010"/>
                    </a:cubicBezTo>
                    <a:cubicBezTo>
                      <a:pt x="11841" y="14058"/>
                      <a:pt x="11925" y="14099"/>
                      <a:pt x="12005" y="14099"/>
                    </a:cubicBezTo>
                    <a:cubicBezTo>
                      <a:pt x="12151" y="14099"/>
                      <a:pt x="12380" y="14175"/>
                      <a:pt x="13755" y="14684"/>
                    </a:cubicBezTo>
                    <a:cubicBezTo>
                      <a:pt x="15190" y="15215"/>
                      <a:pt x="15649" y="15417"/>
                      <a:pt x="16367" y="15833"/>
                    </a:cubicBezTo>
                    <a:cubicBezTo>
                      <a:pt x="16764" y="16062"/>
                      <a:pt x="17106" y="16251"/>
                      <a:pt x="17127" y="16251"/>
                    </a:cubicBezTo>
                    <a:cubicBezTo>
                      <a:pt x="17297" y="16251"/>
                      <a:pt x="18607" y="17078"/>
                      <a:pt x="18908" y="17375"/>
                    </a:cubicBezTo>
                    <a:cubicBezTo>
                      <a:pt x="19116" y="17581"/>
                      <a:pt x="19342" y="17749"/>
                      <a:pt x="19410" y="17749"/>
                    </a:cubicBezTo>
                    <a:cubicBezTo>
                      <a:pt x="19742" y="17749"/>
                      <a:pt x="19563" y="17971"/>
                      <a:pt x="18932" y="18341"/>
                    </a:cubicBezTo>
                    <a:cubicBezTo>
                      <a:pt x="18549" y="18566"/>
                      <a:pt x="18108" y="18833"/>
                      <a:pt x="17956" y="18934"/>
                    </a:cubicBezTo>
                    <a:cubicBezTo>
                      <a:pt x="17087" y="19511"/>
                      <a:pt x="14997" y="20319"/>
                      <a:pt x="14105" y="20420"/>
                    </a:cubicBezTo>
                    <a:cubicBezTo>
                      <a:pt x="13399" y="20500"/>
                      <a:pt x="10244" y="20508"/>
                      <a:pt x="9313" y="20432"/>
                    </a:cubicBezTo>
                    <a:cubicBezTo>
                      <a:pt x="8424" y="20360"/>
                      <a:pt x="5993" y="19872"/>
                      <a:pt x="5748" y="19718"/>
                    </a:cubicBezTo>
                    <a:cubicBezTo>
                      <a:pt x="5680" y="19675"/>
                      <a:pt x="5608" y="19641"/>
                      <a:pt x="5586" y="19640"/>
                    </a:cubicBezTo>
                    <a:cubicBezTo>
                      <a:pt x="5481" y="19636"/>
                      <a:pt x="5062" y="19496"/>
                      <a:pt x="4992" y="19441"/>
                    </a:cubicBezTo>
                    <a:cubicBezTo>
                      <a:pt x="4948" y="19408"/>
                      <a:pt x="4772" y="19324"/>
                      <a:pt x="4600" y="19255"/>
                    </a:cubicBezTo>
                    <a:cubicBezTo>
                      <a:pt x="3686" y="18887"/>
                      <a:pt x="1940" y="16990"/>
                      <a:pt x="1447" y="15828"/>
                    </a:cubicBezTo>
                    <a:cubicBezTo>
                      <a:pt x="953" y="14665"/>
                      <a:pt x="886" y="14281"/>
                      <a:pt x="883" y="12646"/>
                    </a:cubicBezTo>
                    <a:cubicBezTo>
                      <a:pt x="881" y="10865"/>
                      <a:pt x="972" y="10371"/>
                      <a:pt x="1543" y="8984"/>
                    </a:cubicBezTo>
                    <a:cubicBezTo>
                      <a:pt x="2473" y="6728"/>
                      <a:pt x="4132" y="4503"/>
                      <a:pt x="5628" y="3508"/>
                    </a:cubicBezTo>
                    <a:cubicBezTo>
                      <a:pt x="6614" y="2852"/>
                      <a:pt x="7857" y="2155"/>
                      <a:pt x="8392" y="1961"/>
                    </a:cubicBezTo>
                    <a:cubicBezTo>
                      <a:pt x="8615" y="1880"/>
                      <a:pt x="8978" y="1735"/>
                      <a:pt x="9196" y="1636"/>
                    </a:cubicBezTo>
                    <a:cubicBezTo>
                      <a:pt x="10048" y="1251"/>
                      <a:pt x="11174" y="1062"/>
                      <a:pt x="12644" y="1060"/>
                    </a:cubicBezTo>
                    <a:cubicBezTo>
                      <a:pt x="13820" y="1058"/>
                      <a:pt x="14124" y="1090"/>
                      <a:pt x="14642" y="1259"/>
                    </a:cubicBezTo>
                    <a:cubicBezTo>
                      <a:pt x="15408" y="1509"/>
                      <a:pt x="15835" y="1759"/>
                      <a:pt x="16302" y="2245"/>
                    </a:cubicBezTo>
                    <a:cubicBezTo>
                      <a:pt x="16771" y="2733"/>
                      <a:pt x="17339" y="3142"/>
                      <a:pt x="17547" y="3142"/>
                    </a:cubicBezTo>
                    <a:cubicBezTo>
                      <a:pt x="17761" y="3142"/>
                      <a:pt x="17956" y="2901"/>
                      <a:pt x="17956" y="2639"/>
                    </a:cubicBezTo>
                    <a:cubicBezTo>
                      <a:pt x="17956" y="2410"/>
                      <a:pt x="17676" y="2065"/>
                      <a:pt x="17241" y="1758"/>
                    </a:cubicBezTo>
                    <a:cubicBezTo>
                      <a:pt x="17087" y="1650"/>
                      <a:pt x="16874" y="1455"/>
                      <a:pt x="16766" y="1320"/>
                    </a:cubicBezTo>
                    <a:cubicBezTo>
                      <a:pt x="16475" y="953"/>
                      <a:pt x="15588" y="479"/>
                      <a:pt x="14549" y="142"/>
                    </a:cubicBezTo>
                    <a:cubicBezTo>
                      <a:pt x="14246" y="44"/>
                      <a:pt x="13554" y="-2"/>
                      <a:pt x="12816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0" name="droppedImage.tiff" descr="droppedImage.tif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59081" t="32157" r="23284" b="48847"/>
              <a:stretch>
                <a:fillRect/>
              </a:stretch>
            </p:blipFill>
            <p:spPr>
              <a:xfrm>
                <a:off x="1165303" y="361914"/>
                <a:ext cx="1652913" cy="13353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7" h="21530" fill="norm" stroke="1" extrusionOk="0">
                    <a:moveTo>
                      <a:pt x="16623" y="1"/>
                    </a:moveTo>
                    <a:cubicBezTo>
                      <a:pt x="16426" y="-15"/>
                      <a:pt x="16430" y="290"/>
                      <a:pt x="16732" y="922"/>
                    </a:cubicBezTo>
                    <a:cubicBezTo>
                      <a:pt x="16861" y="1192"/>
                      <a:pt x="17046" y="1683"/>
                      <a:pt x="17141" y="2016"/>
                    </a:cubicBezTo>
                    <a:cubicBezTo>
                      <a:pt x="17236" y="2349"/>
                      <a:pt x="17498" y="2945"/>
                      <a:pt x="17727" y="3341"/>
                    </a:cubicBezTo>
                    <a:cubicBezTo>
                      <a:pt x="18284" y="4306"/>
                      <a:pt x="19074" y="6126"/>
                      <a:pt x="19287" y="6943"/>
                    </a:cubicBezTo>
                    <a:cubicBezTo>
                      <a:pt x="20174" y="10339"/>
                      <a:pt x="20294" y="11259"/>
                      <a:pt x="20261" y="14340"/>
                    </a:cubicBezTo>
                    <a:lnTo>
                      <a:pt x="20230" y="16899"/>
                    </a:lnTo>
                    <a:lnTo>
                      <a:pt x="19676" y="18275"/>
                    </a:lnTo>
                    <a:cubicBezTo>
                      <a:pt x="19215" y="19411"/>
                      <a:pt x="19135" y="19733"/>
                      <a:pt x="19199" y="20156"/>
                    </a:cubicBezTo>
                    <a:cubicBezTo>
                      <a:pt x="19282" y="20705"/>
                      <a:pt x="19458" y="20788"/>
                      <a:pt x="20013" y="20527"/>
                    </a:cubicBezTo>
                    <a:cubicBezTo>
                      <a:pt x="20381" y="20354"/>
                      <a:pt x="21339" y="18025"/>
                      <a:pt x="21505" y="16899"/>
                    </a:cubicBezTo>
                    <a:cubicBezTo>
                      <a:pt x="21565" y="16494"/>
                      <a:pt x="21600" y="14969"/>
                      <a:pt x="21583" y="13508"/>
                    </a:cubicBezTo>
                    <a:cubicBezTo>
                      <a:pt x="21558" y="11362"/>
                      <a:pt x="21501" y="10612"/>
                      <a:pt x="21293" y="9598"/>
                    </a:cubicBezTo>
                    <a:cubicBezTo>
                      <a:pt x="20410" y="5307"/>
                      <a:pt x="19615" y="3381"/>
                      <a:pt x="17732" y="999"/>
                    </a:cubicBezTo>
                    <a:cubicBezTo>
                      <a:pt x="17219" y="350"/>
                      <a:pt x="16820" y="16"/>
                      <a:pt x="16623" y="1"/>
                    </a:cubicBezTo>
                    <a:close/>
                    <a:moveTo>
                      <a:pt x="15228" y="634"/>
                    </a:moveTo>
                    <a:cubicBezTo>
                      <a:pt x="15075" y="519"/>
                      <a:pt x="14681" y="803"/>
                      <a:pt x="13984" y="1517"/>
                    </a:cubicBezTo>
                    <a:cubicBezTo>
                      <a:pt x="13490" y="2024"/>
                      <a:pt x="12842" y="2659"/>
                      <a:pt x="12549" y="2925"/>
                    </a:cubicBezTo>
                    <a:cubicBezTo>
                      <a:pt x="12255" y="3191"/>
                      <a:pt x="11460" y="3917"/>
                      <a:pt x="10781" y="4544"/>
                    </a:cubicBezTo>
                    <a:cubicBezTo>
                      <a:pt x="10103" y="5171"/>
                      <a:pt x="9291" y="5917"/>
                      <a:pt x="8977" y="6201"/>
                    </a:cubicBezTo>
                    <a:cubicBezTo>
                      <a:pt x="8262" y="6849"/>
                      <a:pt x="7188" y="7961"/>
                      <a:pt x="6334" y="8939"/>
                    </a:cubicBezTo>
                    <a:cubicBezTo>
                      <a:pt x="5972" y="9354"/>
                      <a:pt x="4548" y="10613"/>
                      <a:pt x="3167" y="11742"/>
                    </a:cubicBezTo>
                    <a:cubicBezTo>
                      <a:pt x="635" y="13812"/>
                      <a:pt x="0" y="14438"/>
                      <a:pt x="0" y="14852"/>
                    </a:cubicBezTo>
                    <a:cubicBezTo>
                      <a:pt x="0" y="15575"/>
                      <a:pt x="553" y="15918"/>
                      <a:pt x="1705" y="15914"/>
                    </a:cubicBezTo>
                    <a:cubicBezTo>
                      <a:pt x="2085" y="15912"/>
                      <a:pt x="2465" y="15976"/>
                      <a:pt x="2545" y="16048"/>
                    </a:cubicBezTo>
                    <a:cubicBezTo>
                      <a:pt x="2704" y="16191"/>
                      <a:pt x="3137" y="16368"/>
                      <a:pt x="4245" y="16752"/>
                    </a:cubicBezTo>
                    <a:cubicBezTo>
                      <a:pt x="4640" y="16889"/>
                      <a:pt x="5257" y="17135"/>
                      <a:pt x="5619" y="17296"/>
                    </a:cubicBezTo>
                    <a:cubicBezTo>
                      <a:pt x="6928" y="17880"/>
                      <a:pt x="8323" y="18421"/>
                      <a:pt x="8967" y="18601"/>
                    </a:cubicBezTo>
                    <a:cubicBezTo>
                      <a:pt x="9329" y="18703"/>
                      <a:pt x="9839" y="18908"/>
                      <a:pt x="10102" y="19056"/>
                    </a:cubicBezTo>
                    <a:cubicBezTo>
                      <a:pt x="10568" y="19318"/>
                      <a:pt x="12072" y="19858"/>
                      <a:pt x="12912" y="20067"/>
                    </a:cubicBezTo>
                    <a:cubicBezTo>
                      <a:pt x="13142" y="20124"/>
                      <a:pt x="13735" y="20311"/>
                      <a:pt x="14228" y="20482"/>
                    </a:cubicBezTo>
                    <a:cubicBezTo>
                      <a:pt x="14721" y="20654"/>
                      <a:pt x="15475" y="20901"/>
                      <a:pt x="15902" y="21033"/>
                    </a:cubicBezTo>
                    <a:cubicBezTo>
                      <a:pt x="16330" y="21165"/>
                      <a:pt x="16840" y="21330"/>
                      <a:pt x="17037" y="21397"/>
                    </a:cubicBezTo>
                    <a:cubicBezTo>
                      <a:pt x="17585" y="21585"/>
                      <a:pt x="18468" y="21570"/>
                      <a:pt x="18629" y="21372"/>
                    </a:cubicBezTo>
                    <a:cubicBezTo>
                      <a:pt x="18817" y="21140"/>
                      <a:pt x="18809" y="20440"/>
                      <a:pt x="18618" y="20271"/>
                    </a:cubicBezTo>
                    <a:cubicBezTo>
                      <a:pt x="18536" y="20198"/>
                      <a:pt x="17851" y="19958"/>
                      <a:pt x="17094" y="19734"/>
                    </a:cubicBezTo>
                    <a:cubicBezTo>
                      <a:pt x="15579" y="19284"/>
                      <a:pt x="14059" y="18775"/>
                      <a:pt x="13689" y="18595"/>
                    </a:cubicBezTo>
                    <a:cubicBezTo>
                      <a:pt x="13558" y="18531"/>
                      <a:pt x="13101" y="18400"/>
                      <a:pt x="12673" y="18301"/>
                    </a:cubicBezTo>
                    <a:cubicBezTo>
                      <a:pt x="12246" y="18201"/>
                      <a:pt x="11409" y="17899"/>
                      <a:pt x="10818" y="17635"/>
                    </a:cubicBezTo>
                    <a:cubicBezTo>
                      <a:pt x="10226" y="17371"/>
                      <a:pt x="9463" y="17074"/>
                      <a:pt x="9117" y="16976"/>
                    </a:cubicBezTo>
                    <a:cubicBezTo>
                      <a:pt x="8772" y="16878"/>
                      <a:pt x="8043" y="16600"/>
                      <a:pt x="7500" y="16355"/>
                    </a:cubicBezTo>
                    <a:cubicBezTo>
                      <a:pt x="6588" y="15945"/>
                      <a:pt x="5987" y="15704"/>
                      <a:pt x="3784" y="14865"/>
                    </a:cubicBezTo>
                    <a:cubicBezTo>
                      <a:pt x="2414" y="14343"/>
                      <a:pt x="2416" y="14353"/>
                      <a:pt x="3836" y="13188"/>
                    </a:cubicBezTo>
                    <a:cubicBezTo>
                      <a:pt x="6294" y="11171"/>
                      <a:pt x="6563" y="10918"/>
                      <a:pt x="7785" y="9592"/>
                    </a:cubicBezTo>
                    <a:cubicBezTo>
                      <a:pt x="8467" y="8853"/>
                      <a:pt x="9404" y="7891"/>
                      <a:pt x="9864" y="7449"/>
                    </a:cubicBezTo>
                    <a:cubicBezTo>
                      <a:pt x="12477" y="4934"/>
                      <a:pt x="15301" y="1517"/>
                      <a:pt x="15301" y="877"/>
                    </a:cubicBezTo>
                    <a:cubicBezTo>
                      <a:pt x="15301" y="751"/>
                      <a:pt x="15280" y="672"/>
                      <a:pt x="15228" y="63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1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60078" y="997034"/>
                <a:ext cx="910829" cy="4822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33" name="Image" descr="Image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4733224" y="1462004"/>
              <a:ext cx="589360" cy="357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Image" descr="Image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309936" y="1417356"/>
              <a:ext cx="428626" cy="446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7" name="Group"/>
            <p:cNvGrpSpPr/>
            <p:nvPr/>
          </p:nvGrpSpPr>
          <p:grpSpPr>
            <a:xfrm>
              <a:off x="74" y="394334"/>
              <a:ext cx="2476075" cy="2107986"/>
              <a:chOff x="74" y="-7"/>
              <a:chExt cx="2476073" cy="2107985"/>
            </a:xfrm>
          </p:grpSpPr>
          <p:pic>
            <p:nvPicPr>
              <p:cNvPr id="235" name="droppedImage.pdf" descr="droppedImage.pdf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428368" y="1027621"/>
                <a:ext cx="482204" cy="4822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6" name="droppedImage.tiff" descr="droppedImage.tif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18412" t="27009" r="55171" b="43005"/>
              <a:stretch>
                <a:fillRect/>
              </a:stretch>
            </p:blipFill>
            <p:spPr>
              <a:xfrm>
                <a:off x="74" y="-8"/>
                <a:ext cx="2476075" cy="21079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9" h="21562" fill="norm" stroke="1" extrusionOk="0">
                    <a:moveTo>
                      <a:pt x="12816" y="0"/>
                    </a:moveTo>
                    <a:cubicBezTo>
                      <a:pt x="12078" y="2"/>
                      <a:pt x="11292" y="54"/>
                      <a:pt x="10802" y="154"/>
                    </a:cubicBezTo>
                    <a:cubicBezTo>
                      <a:pt x="9044" y="515"/>
                      <a:pt x="8133" y="870"/>
                      <a:pt x="6339" y="1892"/>
                    </a:cubicBezTo>
                    <a:cubicBezTo>
                      <a:pt x="5365" y="2447"/>
                      <a:pt x="4658" y="2922"/>
                      <a:pt x="4280" y="3268"/>
                    </a:cubicBezTo>
                    <a:cubicBezTo>
                      <a:pt x="3751" y="3753"/>
                      <a:pt x="2414" y="5322"/>
                      <a:pt x="2234" y="5671"/>
                    </a:cubicBezTo>
                    <a:cubicBezTo>
                      <a:pt x="2142" y="5852"/>
                      <a:pt x="1891" y="6274"/>
                      <a:pt x="1678" y="6609"/>
                    </a:cubicBezTo>
                    <a:cubicBezTo>
                      <a:pt x="1284" y="7227"/>
                      <a:pt x="354" y="9332"/>
                      <a:pt x="354" y="9605"/>
                    </a:cubicBezTo>
                    <a:cubicBezTo>
                      <a:pt x="354" y="9687"/>
                      <a:pt x="324" y="9792"/>
                      <a:pt x="285" y="9841"/>
                    </a:cubicBezTo>
                    <a:cubicBezTo>
                      <a:pt x="27" y="10167"/>
                      <a:pt x="-98" y="13106"/>
                      <a:pt x="93" y="14379"/>
                    </a:cubicBezTo>
                    <a:cubicBezTo>
                      <a:pt x="279" y="15622"/>
                      <a:pt x="813" y="16839"/>
                      <a:pt x="1636" y="17895"/>
                    </a:cubicBezTo>
                    <a:cubicBezTo>
                      <a:pt x="2721" y="19286"/>
                      <a:pt x="3408" y="19861"/>
                      <a:pt x="4555" y="20331"/>
                    </a:cubicBezTo>
                    <a:cubicBezTo>
                      <a:pt x="4882" y="20464"/>
                      <a:pt x="5221" y="20610"/>
                      <a:pt x="5308" y="20655"/>
                    </a:cubicBezTo>
                    <a:cubicBezTo>
                      <a:pt x="5395" y="20701"/>
                      <a:pt x="6056" y="20866"/>
                      <a:pt x="6776" y="21025"/>
                    </a:cubicBezTo>
                    <a:cubicBezTo>
                      <a:pt x="7495" y="21183"/>
                      <a:pt x="8160" y="21335"/>
                      <a:pt x="8251" y="21358"/>
                    </a:cubicBezTo>
                    <a:cubicBezTo>
                      <a:pt x="8342" y="21381"/>
                      <a:pt x="8787" y="21426"/>
                      <a:pt x="9241" y="21459"/>
                    </a:cubicBezTo>
                    <a:cubicBezTo>
                      <a:pt x="9695" y="21492"/>
                      <a:pt x="10078" y="21532"/>
                      <a:pt x="10093" y="21548"/>
                    </a:cubicBezTo>
                    <a:cubicBezTo>
                      <a:pt x="10140" y="21598"/>
                      <a:pt x="13770" y="21504"/>
                      <a:pt x="14191" y="21443"/>
                    </a:cubicBezTo>
                    <a:cubicBezTo>
                      <a:pt x="14662" y="21374"/>
                      <a:pt x="15617" y="21143"/>
                      <a:pt x="15897" y="21029"/>
                    </a:cubicBezTo>
                    <a:cubicBezTo>
                      <a:pt x="17142" y="20520"/>
                      <a:pt x="17712" y="20236"/>
                      <a:pt x="18829" y="19575"/>
                    </a:cubicBezTo>
                    <a:cubicBezTo>
                      <a:pt x="19549" y="19150"/>
                      <a:pt x="20413" y="18665"/>
                      <a:pt x="20751" y="18500"/>
                    </a:cubicBezTo>
                    <a:cubicBezTo>
                      <a:pt x="21377" y="18193"/>
                      <a:pt x="21502" y="18031"/>
                      <a:pt x="21431" y="17598"/>
                    </a:cubicBezTo>
                    <a:cubicBezTo>
                      <a:pt x="21394" y="17370"/>
                      <a:pt x="20898" y="17102"/>
                      <a:pt x="20098" y="16884"/>
                    </a:cubicBezTo>
                    <a:cubicBezTo>
                      <a:pt x="19902" y="16830"/>
                      <a:pt x="19598" y="16655"/>
                      <a:pt x="19424" y="16490"/>
                    </a:cubicBezTo>
                    <a:cubicBezTo>
                      <a:pt x="19249" y="16325"/>
                      <a:pt x="18875" y="16057"/>
                      <a:pt x="18592" y="15897"/>
                    </a:cubicBezTo>
                    <a:cubicBezTo>
                      <a:pt x="17157" y="15089"/>
                      <a:pt x="15824" y="14379"/>
                      <a:pt x="15745" y="14379"/>
                    </a:cubicBezTo>
                    <a:cubicBezTo>
                      <a:pt x="15696" y="14379"/>
                      <a:pt x="15594" y="14339"/>
                      <a:pt x="15518" y="14290"/>
                    </a:cubicBezTo>
                    <a:cubicBezTo>
                      <a:pt x="15443" y="14241"/>
                      <a:pt x="15184" y="14134"/>
                      <a:pt x="14944" y="14050"/>
                    </a:cubicBezTo>
                    <a:cubicBezTo>
                      <a:pt x="14704" y="13967"/>
                      <a:pt x="14437" y="13860"/>
                      <a:pt x="14349" y="13815"/>
                    </a:cubicBezTo>
                    <a:cubicBezTo>
                      <a:pt x="14205" y="13741"/>
                      <a:pt x="13790" y="13593"/>
                      <a:pt x="12331" y="13088"/>
                    </a:cubicBezTo>
                    <a:cubicBezTo>
                      <a:pt x="12050" y="12991"/>
                      <a:pt x="11807" y="12867"/>
                      <a:pt x="11792" y="12812"/>
                    </a:cubicBezTo>
                    <a:cubicBezTo>
                      <a:pt x="11776" y="12758"/>
                      <a:pt x="11967" y="12510"/>
                      <a:pt x="12215" y="12260"/>
                    </a:cubicBezTo>
                    <a:cubicBezTo>
                      <a:pt x="12462" y="12010"/>
                      <a:pt x="13347" y="11086"/>
                      <a:pt x="14181" y="10210"/>
                    </a:cubicBezTo>
                    <a:cubicBezTo>
                      <a:pt x="15015" y="9334"/>
                      <a:pt x="16197" y="8116"/>
                      <a:pt x="16808" y="7502"/>
                    </a:cubicBezTo>
                    <a:cubicBezTo>
                      <a:pt x="18758" y="5542"/>
                      <a:pt x="19455" y="4640"/>
                      <a:pt x="19025" y="4640"/>
                    </a:cubicBezTo>
                    <a:cubicBezTo>
                      <a:pt x="18959" y="4640"/>
                      <a:pt x="18185" y="5328"/>
                      <a:pt x="17303" y="6167"/>
                    </a:cubicBezTo>
                    <a:cubicBezTo>
                      <a:pt x="16420" y="7005"/>
                      <a:pt x="15323" y="8011"/>
                      <a:pt x="14865" y="8404"/>
                    </a:cubicBezTo>
                    <a:cubicBezTo>
                      <a:pt x="14407" y="8796"/>
                      <a:pt x="13782" y="9367"/>
                      <a:pt x="13476" y="9670"/>
                    </a:cubicBezTo>
                    <a:cubicBezTo>
                      <a:pt x="13171" y="9973"/>
                      <a:pt x="12529" y="10593"/>
                      <a:pt x="12050" y="11050"/>
                    </a:cubicBezTo>
                    <a:cubicBezTo>
                      <a:pt x="11570" y="11508"/>
                      <a:pt x="10998" y="12065"/>
                      <a:pt x="10781" y="12289"/>
                    </a:cubicBezTo>
                    <a:cubicBezTo>
                      <a:pt x="10564" y="12512"/>
                      <a:pt x="10352" y="12694"/>
                      <a:pt x="10310" y="12694"/>
                    </a:cubicBezTo>
                    <a:cubicBezTo>
                      <a:pt x="10268" y="12694"/>
                      <a:pt x="10133" y="12808"/>
                      <a:pt x="10011" y="12946"/>
                    </a:cubicBezTo>
                    <a:cubicBezTo>
                      <a:pt x="9759" y="13231"/>
                      <a:pt x="9725" y="13579"/>
                      <a:pt x="9922" y="13835"/>
                    </a:cubicBezTo>
                    <a:cubicBezTo>
                      <a:pt x="10078" y="14040"/>
                      <a:pt x="10255" y="14052"/>
                      <a:pt x="10468" y="13876"/>
                    </a:cubicBezTo>
                    <a:cubicBezTo>
                      <a:pt x="10555" y="13804"/>
                      <a:pt x="10730" y="13758"/>
                      <a:pt x="10860" y="13774"/>
                    </a:cubicBezTo>
                    <a:cubicBezTo>
                      <a:pt x="11449" y="13849"/>
                      <a:pt x="11773" y="13928"/>
                      <a:pt x="11816" y="14010"/>
                    </a:cubicBezTo>
                    <a:cubicBezTo>
                      <a:pt x="11841" y="14058"/>
                      <a:pt x="11925" y="14099"/>
                      <a:pt x="12005" y="14099"/>
                    </a:cubicBezTo>
                    <a:cubicBezTo>
                      <a:pt x="12151" y="14099"/>
                      <a:pt x="12380" y="14175"/>
                      <a:pt x="13755" y="14684"/>
                    </a:cubicBezTo>
                    <a:cubicBezTo>
                      <a:pt x="15190" y="15215"/>
                      <a:pt x="15649" y="15417"/>
                      <a:pt x="16367" y="15833"/>
                    </a:cubicBezTo>
                    <a:cubicBezTo>
                      <a:pt x="16764" y="16062"/>
                      <a:pt x="17106" y="16251"/>
                      <a:pt x="17127" y="16251"/>
                    </a:cubicBezTo>
                    <a:cubicBezTo>
                      <a:pt x="17297" y="16251"/>
                      <a:pt x="18607" y="17078"/>
                      <a:pt x="18908" y="17375"/>
                    </a:cubicBezTo>
                    <a:cubicBezTo>
                      <a:pt x="19116" y="17581"/>
                      <a:pt x="19342" y="17749"/>
                      <a:pt x="19410" y="17749"/>
                    </a:cubicBezTo>
                    <a:cubicBezTo>
                      <a:pt x="19742" y="17749"/>
                      <a:pt x="19563" y="17971"/>
                      <a:pt x="18932" y="18341"/>
                    </a:cubicBezTo>
                    <a:cubicBezTo>
                      <a:pt x="18549" y="18566"/>
                      <a:pt x="18108" y="18833"/>
                      <a:pt x="17956" y="18934"/>
                    </a:cubicBezTo>
                    <a:cubicBezTo>
                      <a:pt x="17087" y="19511"/>
                      <a:pt x="14997" y="20319"/>
                      <a:pt x="14105" y="20420"/>
                    </a:cubicBezTo>
                    <a:cubicBezTo>
                      <a:pt x="13399" y="20500"/>
                      <a:pt x="10244" y="20508"/>
                      <a:pt x="9313" y="20432"/>
                    </a:cubicBezTo>
                    <a:cubicBezTo>
                      <a:pt x="8424" y="20360"/>
                      <a:pt x="5993" y="19872"/>
                      <a:pt x="5748" y="19718"/>
                    </a:cubicBezTo>
                    <a:cubicBezTo>
                      <a:pt x="5680" y="19675"/>
                      <a:pt x="5608" y="19641"/>
                      <a:pt x="5586" y="19640"/>
                    </a:cubicBezTo>
                    <a:cubicBezTo>
                      <a:pt x="5481" y="19636"/>
                      <a:pt x="5062" y="19496"/>
                      <a:pt x="4992" y="19441"/>
                    </a:cubicBezTo>
                    <a:cubicBezTo>
                      <a:pt x="4948" y="19408"/>
                      <a:pt x="4772" y="19324"/>
                      <a:pt x="4600" y="19255"/>
                    </a:cubicBezTo>
                    <a:cubicBezTo>
                      <a:pt x="3686" y="18887"/>
                      <a:pt x="1940" y="16990"/>
                      <a:pt x="1447" y="15828"/>
                    </a:cubicBezTo>
                    <a:cubicBezTo>
                      <a:pt x="953" y="14665"/>
                      <a:pt x="886" y="14281"/>
                      <a:pt x="883" y="12646"/>
                    </a:cubicBezTo>
                    <a:cubicBezTo>
                      <a:pt x="881" y="10865"/>
                      <a:pt x="972" y="10371"/>
                      <a:pt x="1543" y="8984"/>
                    </a:cubicBezTo>
                    <a:cubicBezTo>
                      <a:pt x="2473" y="6728"/>
                      <a:pt x="4132" y="4503"/>
                      <a:pt x="5628" y="3508"/>
                    </a:cubicBezTo>
                    <a:cubicBezTo>
                      <a:pt x="6614" y="2852"/>
                      <a:pt x="7857" y="2155"/>
                      <a:pt x="8392" y="1961"/>
                    </a:cubicBezTo>
                    <a:cubicBezTo>
                      <a:pt x="8615" y="1880"/>
                      <a:pt x="8978" y="1735"/>
                      <a:pt x="9196" y="1636"/>
                    </a:cubicBezTo>
                    <a:cubicBezTo>
                      <a:pt x="10048" y="1251"/>
                      <a:pt x="11174" y="1062"/>
                      <a:pt x="12644" y="1060"/>
                    </a:cubicBezTo>
                    <a:cubicBezTo>
                      <a:pt x="13820" y="1058"/>
                      <a:pt x="14124" y="1090"/>
                      <a:pt x="14642" y="1259"/>
                    </a:cubicBezTo>
                    <a:cubicBezTo>
                      <a:pt x="15408" y="1509"/>
                      <a:pt x="15835" y="1759"/>
                      <a:pt x="16302" y="2245"/>
                    </a:cubicBezTo>
                    <a:cubicBezTo>
                      <a:pt x="16771" y="2733"/>
                      <a:pt x="17339" y="3142"/>
                      <a:pt x="17547" y="3142"/>
                    </a:cubicBezTo>
                    <a:cubicBezTo>
                      <a:pt x="17761" y="3142"/>
                      <a:pt x="17956" y="2901"/>
                      <a:pt x="17956" y="2639"/>
                    </a:cubicBezTo>
                    <a:cubicBezTo>
                      <a:pt x="17956" y="2410"/>
                      <a:pt x="17676" y="2065"/>
                      <a:pt x="17241" y="1758"/>
                    </a:cubicBezTo>
                    <a:cubicBezTo>
                      <a:pt x="17087" y="1650"/>
                      <a:pt x="16874" y="1455"/>
                      <a:pt x="16766" y="1320"/>
                    </a:cubicBezTo>
                    <a:cubicBezTo>
                      <a:pt x="16475" y="953"/>
                      <a:pt x="15588" y="479"/>
                      <a:pt x="14549" y="142"/>
                    </a:cubicBezTo>
                    <a:cubicBezTo>
                      <a:pt x="14246" y="44"/>
                      <a:pt x="13554" y="-2"/>
                      <a:pt x="12816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40" name="Group"/>
            <p:cNvGrpSpPr/>
            <p:nvPr/>
          </p:nvGrpSpPr>
          <p:grpSpPr>
            <a:xfrm>
              <a:off x="2733717" y="248908"/>
              <a:ext cx="1958675" cy="2088095"/>
              <a:chOff x="403323" y="248908"/>
              <a:chExt cx="1958674" cy="2088094"/>
            </a:xfrm>
          </p:grpSpPr>
          <p:pic>
            <p:nvPicPr>
              <p:cNvPr id="238" name="droppedImage.pdf" descr="droppedImage.pdf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tretch>
                <a:fillRect/>
              </a:stretch>
            </p:blipFill>
            <p:spPr>
              <a:xfrm>
                <a:off x="1265589" y="1384114"/>
                <a:ext cx="392907" cy="4464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9" name="droppedImage.tiff" descr="droppedImage.tif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59081" t="32157" r="23284" b="48847"/>
              <a:stretch>
                <a:fillRect/>
              </a:stretch>
            </p:blipFill>
            <p:spPr>
              <a:xfrm rot="3705059">
                <a:off x="556204" y="625260"/>
                <a:ext cx="1652913" cy="13353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7" h="21530" fill="norm" stroke="1" extrusionOk="0">
                    <a:moveTo>
                      <a:pt x="16623" y="1"/>
                    </a:moveTo>
                    <a:cubicBezTo>
                      <a:pt x="16426" y="-15"/>
                      <a:pt x="16430" y="290"/>
                      <a:pt x="16732" y="922"/>
                    </a:cubicBezTo>
                    <a:cubicBezTo>
                      <a:pt x="16861" y="1192"/>
                      <a:pt x="17046" y="1683"/>
                      <a:pt x="17141" y="2016"/>
                    </a:cubicBezTo>
                    <a:cubicBezTo>
                      <a:pt x="17236" y="2349"/>
                      <a:pt x="17498" y="2945"/>
                      <a:pt x="17727" y="3341"/>
                    </a:cubicBezTo>
                    <a:cubicBezTo>
                      <a:pt x="18284" y="4306"/>
                      <a:pt x="19074" y="6126"/>
                      <a:pt x="19287" y="6943"/>
                    </a:cubicBezTo>
                    <a:cubicBezTo>
                      <a:pt x="20174" y="10339"/>
                      <a:pt x="20294" y="11259"/>
                      <a:pt x="20261" y="14340"/>
                    </a:cubicBezTo>
                    <a:lnTo>
                      <a:pt x="20230" y="16899"/>
                    </a:lnTo>
                    <a:lnTo>
                      <a:pt x="19676" y="18275"/>
                    </a:lnTo>
                    <a:cubicBezTo>
                      <a:pt x="19215" y="19411"/>
                      <a:pt x="19135" y="19733"/>
                      <a:pt x="19199" y="20156"/>
                    </a:cubicBezTo>
                    <a:cubicBezTo>
                      <a:pt x="19282" y="20705"/>
                      <a:pt x="19458" y="20788"/>
                      <a:pt x="20013" y="20527"/>
                    </a:cubicBezTo>
                    <a:cubicBezTo>
                      <a:pt x="20381" y="20354"/>
                      <a:pt x="21339" y="18025"/>
                      <a:pt x="21505" y="16899"/>
                    </a:cubicBezTo>
                    <a:cubicBezTo>
                      <a:pt x="21565" y="16494"/>
                      <a:pt x="21600" y="14969"/>
                      <a:pt x="21583" y="13508"/>
                    </a:cubicBezTo>
                    <a:cubicBezTo>
                      <a:pt x="21558" y="11362"/>
                      <a:pt x="21501" y="10612"/>
                      <a:pt x="21293" y="9598"/>
                    </a:cubicBezTo>
                    <a:cubicBezTo>
                      <a:pt x="20410" y="5307"/>
                      <a:pt x="19615" y="3381"/>
                      <a:pt x="17732" y="999"/>
                    </a:cubicBezTo>
                    <a:cubicBezTo>
                      <a:pt x="17219" y="350"/>
                      <a:pt x="16820" y="16"/>
                      <a:pt x="16623" y="1"/>
                    </a:cubicBezTo>
                    <a:close/>
                    <a:moveTo>
                      <a:pt x="15228" y="634"/>
                    </a:moveTo>
                    <a:cubicBezTo>
                      <a:pt x="15075" y="519"/>
                      <a:pt x="14681" y="803"/>
                      <a:pt x="13984" y="1517"/>
                    </a:cubicBezTo>
                    <a:cubicBezTo>
                      <a:pt x="13490" y="2024"/>
                      <a:pt x="12842" y="2659"/>
                      <a:pt x="12549" y="2925"/>
                    </a:cubicBezTo>
                    <a:cubicBezTo>
                      <a:pt x="12255" y="3191"/>
                      <a:pt x="11460" y="3917"/>
                      <a:pt x="10781" y="4544"/>
                    </a:cubicBezTo>
                    <a:cubicBezTo>
                      <a:pt x="10103" y="5171"/>
                      <a:pt x="9291" y="5917"/>
                      <a:pt x="8977" y="6201"/>
                    </a:cubicBezTo>
                    <a:cubicBezTo>
                      <a:pt x="8262" y="6849"/>
                      <a:pt x="7188" y="7961"/>
                      <a:pt x="6334" y="8939"/>
                    </a:cubicBezTo>
                    <a:cubicBezTo>
                      <a:pt x="5972" y="9354"/>
                      <a:pt x="4548" y="10613"/>
                      <a:pt x="3167" y="11742"/>
                    </a:cubicBezTo>
                    <a:cubicBezTo>
                      <a:pt x="635" y="13812"/>
                      <a:pt x="0" y="14438"/>
                      <a:pt x="0" y="14852"/>
                    </a:cubicBezTo>
                    <a:cubicBezTo>
                      <a:pt x="0" y="15575"/>
                      <a:pt x="553" y="15918"/>
                      <a:pt x="1705" y="15914"/>
                    </a:cubicBezTo>
                    <a:cubicBezTo>
                      <a:pt x="2085" y="15912"/>
                      <a:pt x="2465" y="15976"/>
                      <a:pt x="2545" y="16048"/>
                    </a:cubicBezTo>
                    <a:cubicBezTo>
                      <a:pt x="2704" y="16191"/>
                      <a:pt x="3137" y="16368"/>
                      <a:pt x="4245" y="16752"/>
                    </a:cubicBezTo>
                    <a:cubicBezTo>
                      <a:pt x="4640" y="16889"/>
                      <a:pt x="5257" y="17135"/>
                      <a:pt x="5619" y="17296"/>
                    </a:cubicBezTo>
                    <a:cubicBezTo>
                      <a:pt x="6928" y="17880"/>
                      <a:pt x="8323" y="18421"/>
                      <a:pt x="8967" y="18601"/>
                    </a:cubicBezTo>
                    <a:cubicBezTo>
                      <a:pt x="9329" y="18703"/>
                      <a:pt x="9839" y="18908"/>
                      <a:pt x="10102" y="19056"/>
                    </a:cubicBezTo>
                    <a:cubicBezTo>
                      <a:pt x="10568" y="19318"/>
                      <a:pt x="12072" y="19858"/>
                      <a:pt x="12912" y="20067"/>
                    </a:cubicBezTo>
                    <a:cubicBezTo>
                      <a:pt x="13142" y="20124"/>
                      <a:pt x="13735" y="20311"/>
                      <a:pt x="14228" y="20482"/>
                    </a:cubicBezTo>
                    <a:cubicBezTo>
                      <a:pt x="14721" y="20654"/>
                      <a:pt x="15475" y="20901"/>
                      <a:pt x="15902" y="21033"/>
                    </a:cubicBezTo>
                    <a:cubicBezTo>
                      <a:pt x="16330" y="21165"/>
                      <a:pt x="16840" y="21330"/>
                      <a:pt x="17037" y="21397"/>
                    </a:cubicBezTo>
                    <a:cubicBezTo>
                      <a:pt x="17585" y="21585"/>
                      <a:pt x="18468" y="21570"/>
                      <a:pt x="18629" y="21372"/>
                    </a:cubicBezTo>
                    <a:cubicBezTo>
                      <a:pt x="18817" y="21140"/>
                      <a:pt x="18809" y="20440"/>
                      <a:pt x="18618" y="20271"/>
                    </a:cubicBezTo>
                    <a:cubicBezTo>
                      <a:pt x="18536" y="20198"/>
                      <a:pt x="17851" y="19958"/>
                      <a:pt x="17094" y="19734"/>
                    </a:cubicBezTo>
                    <a:cubicBezTo>
                      <a:pt x="15579" y="19284"/>
                      <a:pt x="14059" y="18775"/>
                      <a:pt x="13689" y="18595"/>
                    </a:cubicBezTo>
                    <a:cubicBezTo>
                      <a:pt x="13558" y="18531"/>
                      <a:pt x="13101" y="18400"/>
                      <a:pt x="12673" y="18301"/>
                    </a:cubicBezTo>
                    <a:cubicBezTo>
                      <a:pt x="12246" y="18201"/>
                      <a:pt x="11409" y="17899"/>
                      <a:pt x="10818" y="17635"/>
                    </a:cubicBezTo>
                    <a:cubicBezTo>
                      <a:pt x="10226" y="17371"/>
                      <a:pt x="9463" y="17074"/>
                      <a:pt x="9117" y="16976"/>
                    </a:cubicBezTo>
                    <a:cubicBezTo>
                      <a:pt x="8772" y="16878"/>
                      <a:pt x="8043" y="16600"/>
                      <a:pt x="7500" y="16355"/>
                    </a:cubicBezTo>
                    <a:cubicBezTo>
                      <a:pt x="6588" y="15945"/>
                      <a:pt x="5987" y="15704"/>
                      <a:pt x="3784" y="14865"/>
                    </a:cubicBezTo>
                    <a:cubicBezTo>
                      <a:pt x="2414" y="14343"/>
                      <a:pt x="2416" y="14353"/>
                      <a:pt x="3836" y="13188"/>
                    </a:cubicBezTo>
                    <a:cubicBezTo>
                      <a:pt x="6294" y="11171"/>
                      <a:pt x="6563" y="10918"/>
                      <a:pt x="7785" y="9592"/>
                    </a:cubicBezTo>
                    <a:cubicBezTo>
                      <a:pt x="8467" y="8853"/>
                      <a:pt x="9404" y="7891"/>
                      <a:pt x="9864" y="7449"/>
                    </a:cubicBezTo>
                    <a:cubicBezTo>
                      <a:pt x="12477" y="4934"/>
                      <a:pt x="15301" y="1517"/>
                      <a:pt x="15301" y="877"/>
                    </a:cubicBezTo>
                    <a:cubicBezTo>
                      <a:pt x="15301" y="751"/>
                      <a:pt x="15280" y="672"/>
                      <a:pt x="15228" y="63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75" name="Group"/>
          <p:cNvGrpSpPr/>
          <p:nvPr/>
        </p:nvGrpSpPr>
        <p:grpSpPr>
          <a:xfrm>
            <a:off x="2565796" y="9840515"/>
            <a:ext cx="18770204" cy="4000501"/>
            <a:chOff x="0" y="0"/>
            <a:chExt cx="18770203" cy="4000500"/>
          </a:xfrm>
        </p:grpSpPr>
        <p:sp>
          <p:nvSpPr>
            <p:cNvPr id="242" name="Rectangle"/>
            <p:cNvSpPr/>
            <p:nvPr/>
          </p:nvSpPr>
          <p:spPr>
            <a:xfrm>
              <a:off x="0" y="0"/>
              <a:ext cx="18770204" cy="4000500"/>
            </a:xfrm>
            <a:prstGeom prst="rect">
              <a:avLst/>
            </a:prstGeom>
            <a:solidFill>
              <a:srgbClr val="CCFCB9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0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pic>
          <p:nvPicPr>
            <p:cNvPr id="243" name="droppedImage.pdf" descr="droppedImage.pdf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928687" y="2500312"/>
              <a:ext cx="1250157" cy="5179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4" name="droppedImage.pdf" descr="droppedImage.pdf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1143000" y="1000125"/>
              <a:ext cx="803672" cy="5536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5" name="Line"/>
            <p:cNvSpPr/>
            <p:nvPr/>
          </p:nvSpPr>
          <p:spPr>
            <a:xfrm>
              <a:off x="2787325" y="2035969"/>
              <a:ext cx="14263982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642937">
                <a:defRPr sz="1600"/>
              </a:pPr>
            </a:p>
          </p:txBody>
        </p:sp>
        <p:sp>
          <p:nvSpPr>
            <p:cNvPr id="246" name="Line"/>
            <p:cNvSpPr/>
            <p:nvPr/>
          </p:nvSpPr>
          <p:spPr>
            <a:xfrm>
              <a:off x="16609218" y="1857374"/>
              <a:ext cx="1" cy="35491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642937">
                <a:defRPr sz="1600"/>
              </a:pPr>
            </a:p>
          </p:txBody>
        </p:sp>
        <p:sp>
          <p:nvSpPr>
            <p:cNvPr id="247" name="Line"/>
            <p:cNvSpPr/>
            <p:nvPr/>
          </p:nvSpPr>
          <p:spPr>
            <a:xfrm>
              <a:off x="13876733" y="1857374"/>
              <a:ext cx="1" cy="35491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642937">
                <a:defRPr sz="1600"/>
              </a:pPr>
            </a:p>
          </p:txBody>
        </p:sp>
        <p:sp>
          <p:nvSpPr>
            <p:cNvPr id="248" name="Line"/>
            <p:cNvSpPr/>
            <p:nvPr/>
          </p:nvSpPr>
          <p:spPr>
            <a:xfrm>
              <a:off x="3053953" y="1857374"/>
              <a:ext cx="1" cy="35491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642937">
                <a:defRPr sz="1600"/>
              </a:pPr>
            </a:p>
          </p:txBody>
        </p:sp>
        <p:sp>
          <p:nvSpPr>
            <p:cNvPr id="249" name="M"/>
            <p:cNvSpPr txBox="1"/>
            <p:nvPr/>
          </p:nvSpPr>
          <p:spPr>
            <a:xfrm>
              <a:off x="16421513" y="1104703"/>
              <a:ext cx="381128" cy="5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M</a:t>
              </a:r>
            </a:p>
          </p:txBody>
        </p:sp>
        <p:sp>
          <p:nvSpPr>
            <p:cNvPr id="250" name="mM"/>
            <p:cNvSpPr txBox="1"/>
            <p:nvPr/>
          </p:nvSpPr>
          <p:spPr>
            <a:xfrm>
              <a:off x="13608843" y="1104703"/>
              <a:ext cx="612167" cy="5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 algn="l"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mM</a:t>
              </a:r>
            </a:p>
          </p:txBody>
        </p:sp>
        <p:sp>
          <p:nvSpPr>
            <p:cNvPr id="251" name="μM"/>
            <p:cNvSpPr txBox="1"/>
            <p:nvPr/>
          </p:nvSpPr>
          <p:spPr>
            <a:xfrm>
              <a:off x="10894218" y="1096168"/>
              <a:ext cx="567015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 algn="l"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μM</a:t>
              </a:r>
            </a:p>
          </p:txBody>
        </p:sp>
        <p:sp>
          <p:nvSpPr>
            <p:cNvPr id="252" name="nM"/>
            <p:cNvSpPr txBox="1"/>
            <p:nvPr/>
          </p:nvSpPr>
          <p:spPr>
            <a:xfrm>
              <a:off x="8179593" y="1104703"/>
              <a:ext cx="533528" cy="5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 algn="l"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nM</a:t>
              </a:r>
            </a:p>
          </p:txBody>
        </p:sp>
        <p:sp>
          <p:nvSpPr>
            <p:cNvPr id="253" name="pM"/>
            <p:cNvSpPr txBox="1"/>
            <p:nvPr/>
          </p:nvSpPr>
          <p:spPr>
            <a:xfrm>
              <a:off x="5464968" y="1104703"/>
              <a:ext cx="533528" cy="5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 algn="l"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pM</a:t>
              </a:r>
            </a:p>
          </p:txBody>
        </p:sp>
        <p:sp>
          <p:nvSpPr>
            <p:cNvPr id="254" name="fM"/>
            <p:cNvSpPr txBox="1"/>
            <p:nvPr/>
          </p:nvSpPr>
          <p:spPr>
            <a:xfrm>
              <a:off x="2803921" y="1104703"/>
              <a:ext cx="471349" cy="5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 algn="l"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fM</a:t>
              </a:r>
            </a:p>
          </p:txBody>
        </p:sp>
        <p:sp>
          <p:nvSpPr>
            <p:cNvPr id="255" name="Line"/>
            <p:cNvSpPr/>
            <p:nvPr/>
          </p:nvSpPr>
          <p:spPr>
            <a:xfrm>
              <a:off x="5750718" y="1857374"/>
              <a:ext cx="1" cy="35491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642937">
                <a:defRPr sz="1600"/>
              </a:pPr>
            </a:p>
          </p:txBody>
        </p:sp>
        <p:sp>
          <p:nvSpPr>
            <p:cNvPr id="256" name="Line"/>
            <p:cNvSpPr/>
            <p:nvPr/>
          </p:nvSpPr>
          <p:spPr>
            <a:xfrm>
              <a:off x="8447484" y="1857374"/>
              <a:ext cx="1" cy="35491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642937">
                <a:defRPr sz="1600"/>
              </a:pPr>
            </a:p>
          </p:txBody>
        </p:sp>
        <p:sp>
          <p:nvSpPr>
            <p:cNvPr id="257" name="Line"/>
            <p:cNvSpPr/>
            <p:nvPr/>
          </p:nvSpPr>
          <p:spPr>
            <a:xfrm>
              <a:off x="11144250" y="1857374"/>
              <a:ext cx="1" cy="35491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642937">
                <a:defRPr sz="1600"/>
              </a:pPr>
            </a:p>
          </p:txBody>
        </p:sp>
        <p:sp>
          <p:nvSpPr>
            <p:cNvPr id="258" name="0"/>
            <p:cNvSpPr txBox="1"/>
            <p:nvPr/>
          </p:nvSpPr>
          <p:spPr>
            <a:xfrm>
              <a:off x="16461137" y="2372718"/>
              <a:ext cx="301880" cy="502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59" name="-4.1"/>
            <p:cNvSpPr txBox="1"/>
            <p:nvPr/>
          </p:nvSpPr>
          <p:spPr>
            <a:xfrm>
              <a:off x="13529319" y="2372718"/>
              <a:ext cx="634112" cy="502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-4.1</a:t>
              </a:r>
            </a:p>
          </p:txBody>
        </p:sp>
        <p:sp>
          <p:nvSpPr>
            <p:cNvPr id="260" name="-8.3"/>
            <p:cNvSpPr txBox="1"/>
            <p:nvPr/>
          </p:nvSpPr>
          <p:spPr>
            <a:xfrm>
              <a:off x="10832553" y="2372718"/>
              <a:ext cx="634112" cy="502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-8.3</a:t>
              </a:r>
            </a:p>
          </p:txBody>
        </p:sp>
        <p:sp>
          <p:nvSpPr>
            <p:cNvPr id="261" name="-12.4"/>
            <p:cNvSpPr txBox="1"/>
            <p:nvPr/>
          </p:nvSpPr>
          <p:spPr>
            <a:xfrm>
              <a:off x="8032629" y="2372718"/>
              <a:ext cx="780416" cy="502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-12.4</a:t>
              </a:r>
            </a:p>
          </p:txBody>
        </p:sp>
        <p:sp>
          <p:nvSpPr>
            <p:cNvPr id="262" name="-16.6"/>
            <p:cNvSpPr txBox="1"/>
            <p:nvPr/>
          </p:nvSpPr>
          <p:spPr>
            <a:xfrm>
              <a:off x="5336580" y="2372718"/>
              <a:ext cx="780416" cy="502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-16.6</a:t>
              </a:r>
            </a:p>
          </p:txBody>
        </p:sp>
        <p:sp>
          <p:nvSpPr>
            <p:cNvPr id="263" name="-20.8"/>
            <p:cNvSpPr txBox="1"/>
            <p:nvPr/>
          </p:nvSpPr>
          <p:spPr>
            <a:xfrm>
              <a:off x="2642744" y="2372718"/>
              <a:ext cx="780416" cy="502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-20.8</a:t>
              </a:r>
            </a:p>
          </p:txBody>
        </p:sp>
        <p:sp>
          <p:nvSpPr>
            <p:cNvPr id="264" name="kcal/mol"/>
            <p:cNvSpPr txBox="1"/>
            <p:nvPr/>
          </p:nvSpPr>
          <p:spPr>
            <a:xfrm>
              <a:off x="17085152" y="2372718"/>
              <a:ext cx="1220547" cy="502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kcal/mol</a:t>
              </a:r>
            </a:p>
          </p:txBody>
        </p:sp>
        <p:sp>
          <p:nvSpPr>
            <p:cNvPr id="265" name="weak…"/>
            <p:cNvSpPr txBox="1"/>
            <p:nvPr/>
          </p:nvSpPr>
          <p:spPr>
            <a:xfrm>
              <a:off x="13065217" y="164903"/>
              <a:ext cx="1733831" cy="870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/>
            <a:p>
              <a:pPr>
                <a:defRPr sz="2400">
                  <a:solidFill>
                    <a:srgbClr val="228B2D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t>weak</a:t>
              </a:r>
            </a:p>
            <a:p>
              <a:pPr>
                <a:defRPr sz="2400">
                  <a:solidFill>
                    <a:srgbClr val="228B2D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t>biomolecular</a:t>
              </a:r>
            </a:p>
          </p:txBody>
        </p:sp>
        <p:sp>
          <p:nvSpPr>
            <p:cNvPr id="266" name="lead compounds"/>
            <p:cNvSpPr txBox="1"/>
            <p:nvPr/>
          </p:nvSpPr>
          <p:spPr>
            <a:xfrm>
              <a:off x="10001250" y="336749"/>
              <a:ext cx="2151711" cy="502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 algn="l">
                <a:defRPr sz="2400">
                  <a:solidFill>
                    <a:srgbClr val="228B2D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lead compounds</a:t>
              </a:r>
            </a:p>
          </p:txBody>
        </p:sp>
        <p:sp>
          <p:nvSpPr>
            <p:cNvPr id="267" name="good drugs"/>
            <p:cNvSpPr txBox="1"/>
            <p:nvPr/>
          </p:nvSpPr>
          <p:spPr>
            <a:xfrm>
              <a:off x="7643812" y="336749"/>
              <a:ext cx="1520166" cy="502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 algn="l">
                <a:defRPr sz="2400">
                  <a:solidFill>
                    <a:srgbClr val="228B2D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good drugs</a:t>
              </a:r>
            </a:p>
          </p:txBody>
        </p:sp>
        <p:sp>
          <p:nvSpPr>
            <p:cNvPr id="268" name="highest biological…"/>
            <p:cNvSpPr txBox="1"/>
            <p:nvPr/>
          </p:nvSpPr>
          <p:spPr>
            <a:xfrm>
              <a:off x="4607718" y="236340"/>
              <a:ext cx="2303502" cy="8709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/>
            <a:p>
              <a:pPr algn="l">
                <a:defRPr sz="2400">
                  <a:solidFill>
                    <a:srgbClr val="228B2D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t>highest biological</a:t>
              </a:r>
            </a:p>
            <a:p>
              <a:pPr>
                <a:defRPr sz="2400">
                  <a:solidFill>
                    <a:srgbClr val="228B2D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t>affinity</a:t>
              </a:r>
            </a:p>
          </p:txBody>
        </p:sp>
        <p:sp>
          <p:nvSpPr>
            <p:cNvPr id="269" name="biotin:streptavidin"/>
            <p:cNvSpPr txBox="1"/>
            <p:nvPr/>
          </p:nvSpPr>
          <p:spPr>
            <a:xfrm>
              <a:off x="4572000" y="3015656"/>
              <a:ext cx="2360194" cy="5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 algn="l">
                <a:defRPr sz="2400">
                  <a:solidFill>
                    <a:srgbClr val="FB2C0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biotin:streptavidin</a:t>
              </a:r>
            </a:p>
          </p:txBody>
        </p:sp>
        <p:sp>
          <p:nvSpPr>
            <p:cNvPr id="270" name="lipitor:HMG-CoA…"/>
            <p:cNvSpPr txBox="1"/>
            <p:nvPr/>
          </p:nvSpPr>
          <p:spPr>
            <a:xfrm>
              <a:off x="7428350" y="2843809"/>
              <a:ext cx="2095323" cy="8709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/>
            <a:p>
              <a:pPr>
                <a:defRPr sz="2400">
                  <a:solidFill>
                    <a:srgbClr val="FB2C0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t>lipitor:HMG-CoA</a:t>
              </a:r>
            </a:p>
            <a:p>
              <a:pPr>
                <a:defRPr sz="2400">
                  <a:solidFill>
                    <a:srgbClr val="FB2C0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t>reductase</a:t>
              </a:r>
            </a:p>
          </p:txBody>
        </p:sp>
        <p:sp>
          <p:nvSpPr>
            <p:cNvPr id="271" name="ATP:kinase"/>
            <p:cNvSpPr txBox="1"/>
            <p:nvPr/>
          </p:nvSpPr>
          <p:spPr>
            <a:xfrm>
              <a:off x="13182843" y="3069234"/>
              <a:ext cx="1486942" cy="5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>
                <a:defRPr sz="2400">
                  <a:solidFill>
                    <a:srgbClr val="FB2C0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ATP:kinase</a:t>
              </a:r>
            </a:p>
          </p:txBody>
        </p:sp>
        <p:sp>
          <p:nvSpPr>
            <p:cNvPr id="272" name="WEAK"/>
            <p:cNvSpPr txBox="1"/>
            <p:nvPr/>
          </p:nvSpPr>
          <p:spPr>
            <a:xfrm>
              <a:off x="17323593" y="1643875"/>
              <a:ext cx="1281965" cy="713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 algn="l">
                <a:defRPr sz="38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WEAK</a:t>
              </a:r>
            </a:p>
          </p:txBody>
        </p:sp>
        <p:sp>
          <p:nvSpPr>
            <p:cNvPr id="273" name="STRONG"/>
            <p:cNvSpPr txBox="1"/>
            <p:nvPr/>
          </p:nvSpPr>
          <p:spPr>
            <a:xfrm>
              <a:off x="503080" y="1679593"/>
              <a:ext cx="2089548" cy="713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spAutoFit/>
            </a:bodyPr>
            <a:lstStyle>
              <a:lvl1pPr>
                <a:defRPr sz="38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STRONG</a:t>
              </a:r>
            </a:p>
          </p:txBody>
        </p:sp>
        <p:sp>
          <p:nvSpPr>
            <p:cNvPr id="274" name="benzamidine:…"/>
            <p:cNvSpPr txBox="1"/>
            <p:nvPr/>
          </p:nvSpPr>
          <p:spPr>
            <a:xfrm>
              <a:off x="10221123" y="2843809"/>
              <a:ext cx="1875258" cy="8709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/>
            <a:p>
              <a:pPr>
                <a:defRPr sz="2400">
                  <a:solidFill>
                    <a:srgbClr val="FB2C0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t>benzamidine:</a:t>
              </a:r>
            </a:p>
            <a:p>
              <a:pPr>
                <a:defRPr sz="2400">
                  <a:solidFill>
                    <a:srgbClr val="FB2C0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t>bovine trypsin</a:t>
              </a:r>
            </a:p>
          </p:txBody>
        </p:sp>
      </p:grpSp>
      <p:sp>
        <p:nvSpPr>
          <p:cNvPr id="276" name="Slide Number"/>
          <p:cNvSpPr txBox="1"/>
          <p:nvPr>
            <p:ph type="sldNum" sz="quarter" idx="4294967295"/>
          </p:nvPr>
        </p:nvSpPr>
        <p:spPr>
          <a:xfrm>
            <a:off x="20456248" y="12930187"/>
            <a:ext cx="282677" cy="4283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spAutoFit/>
          </a:bodyPr>
          <a:lstStyle>
            <a:lvl1pPr algn="r">
              <a:defRPr b="1"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96402" y="2091358"/>
            <a:ext cx="13811251" cy="10358439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Modestly accurate ΔG○ predictions can aid drug discovery"/>
          <p:cNvSpPr txBox="1"/>
          <p:nvPr>
            <p:ph type="title"/>
          </p:nvPr>
        </p:nvSpPr>
        <p:spPr>
          <a:xfrm>
            <a:off x="762000" y="-63751"/>
            <a:ext cx="22860000" cy="2584451"/>
          </a:xfrm>
          <a:prstGeom prst="rect">
            <a:avLst/>
          </a:prstGeom>
        </p:spPr>
        <p:txBody>
          <a:bodyPr/>
          <a:lstStyle/>
          <a:p>
            <a:pPr marL="81280" marR="81280" defTabSz="1821656">
              <a:defRPr sz="6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Modestly accurate ΔG</a:t>
            </a:r>
            <a:r>
              <a:rPr baseline="31999"/>
              <a:t>○</a:t>
            </a:r>
            <a:r>
              <a:t> predictions can aid drug discovery</a:t>
            </a:r>
          </a:p>
        </p:txBody>
      </p:sp>
      <p:sp>
        <p:nvSpPr>
          <p:cNvPr id="282" name="Shirts, Mobley, and Brown, “Free Energy Calculations in Structure-based Drug Design”, in “Structure Based Drug Design” by Merz et al., Cambridge University Press, 2010.  See also Mobley &amp; Klimovich, JCP 2013"/>
          <p:cNvSpPr txBox="1"/>
          <p:nvPr/>
        </p:nvSpPr>
        <p:spPr>
          <a:xfrm>
            <a:off x="3048000" y="12816285"/>
            <a:ext cx="18288000" cy="89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marL="81280" marR="81280" algn="l" defTabSz="1821656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Shirts, Mobley, and Brown, “Free Energy Calculations in Structure-based Drug Design”, in “Structure Based Drug Design” by Merz et al., Cambridge University Press, 2010.  See also Mobley &amp; Klimovich, JCP 2013</a:t>
            </a:r>
          </a:p>
        </p:txBody>
      </p:sp>
      <p:sp>
        <p:nvSpPr>
          <p:cNvPr id="283" name="Medicinal chemist suggests 100 derivatives or compounds per week…"/>
          <p:cNvSpPr txBox="1"/>
          <p:nvPr>
            <p:ph type="body" sz="quarter" idx="1"/>
          </p:nvPr>
        </p:nvSpPr>
        <p:spPr>
          <a:xfrm>
            <a:off x="4320792" y="4466655"/>
            <a:ext cx="6018610" cy="3107532"/>
          </a:xfrm>
          <a:prstGeom prst="rect">
            <a:avLst/>
          </a:prstGeom>
        </p:spPr>
        <p:txBody>
          <a:bodyPr lIns="53578" tIns="53578" rIns="53578" bIns="53578" anchor="t"/>
          <a:lstStyle/>
          <a:p>
            <a:pPr marL="457200" indent="-457200" defTabSz="1821656">
              <a:spcBef>
                <a:spcPts val="900"/>
              </a:spcBef>
              <a:defRPr sz="3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Medicinal chemist suggests 100 derivatives or compounds per week</a:t>
            </a:r>
          </a:p>
          <a:p>
            <a:pPr marL="457200" indent="-457200" defTabSz="1821656">
              <a:spcBef>
                <a:spcPts val="900"/>
              </a:spcBef>
              <a:defRPr sz="3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Your job is to pick the top 10 to carry forward</a:t>
            </a:r>
          </a:p>
        </p:txBody>
      </p:sp>
      <p:sp>
        <p:nvSpPr>
          <p:cNvPr id="284" name="Hypothetical pipeline:"/>
          <p:cNvSpPr txBox="1"/>
          <p:nvPr/>
        </p:nvSpPr>
        <p:spPr>
          <a:xfrm>
            <a:off x="4160058" y="3131767"/>
            <a:ext cx="7036594" cy="1178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 algn="l" defTabSz="1821656">
              <a:defRPr sz="5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Hypothetical pipeline:</a:t>
            </a:r>
          </a:p>
        </p:txBody>
      </p:sp>
      <p:grpSp>
        <p:nvGrpSpPr>
          <p:cNvPr id="287" name="Group"/>
          <p:cNvGrpSpPr/>
          <p:nvPr/>
        </p:nvGrpSpPr>
        <p:grpSpPr>
          <a:xfrm>
            <a:off x="1376348" y="7728174"/>
            <a:ext cx="8608219" cy="4125517"/>
            <a:chOff x="0" y="0"/>
            <a:chExt cx="8608218" cy="4125515"/>
          </a:xfrm>
        </p:grpSpPr>
        <p:sp>
          <p:nvSpPr>
            <p:cNvPr id="285" name="Rounded Rectangle"/>
            <p:cNvSpPr/>
            <p:nvPr/>
          </p:nvSpPr>
          <p:spPr>
            <a:xfrm>
              <a:off x="0" y="0"/>
              <a:ext cx="8608219" cy="4125516"/>
            </a:xfrm>
            <a:prstGeom prst="roundRect">
              <a:avLst>
                <a:gd name="adj" fmla="val 6494"/>
              </a:avLst>
            </a:prstGeom>
            <a:solidFill>
              <a:srgbClr val="C6E6E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81280" marR="81280" algn="l" defTabSz="1821656">
                <a:defRPr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6" name="Question: How many molecules do we have to make to gain a factor of 10 in affinity?…"/>
            <p:cNvSpPr txBox="1"/>
            <p:nvPr/>
          </p:nvSpPr>
          <p:spPr>
            <a:xfrm>
              <a:off x="339328" y="250031"/>
              <a:ext cx="7858126" cy="3643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/>
            <a:p>
              <a:pPr marL="81280" marR="81280" algn="l" defTabSz="1821656">
                <a:defRPr b="1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Question: How many molecules do we have to make to gain a factor of 10 in affinity?</a:t>
              </a:r>
            </a:p>
            <a:p>
              <a:pPr marL="81280" marR="81280" algn="l" defTabSz="1821656">
                <a:defRPr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  - 0.5 kcal/mol noise: Decreases # required by 8x</a:t>
              </a:r>
            </a:p>
            <a:p>
              <a:pPr marL="81280" marR="81280" algn="l" defTabSz="1821656">
                <a:defRPr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  - 1.0 kcal/mol noise: Decreases by 5x</a:t>
              </a:r>
            </a:p>
            <a:p>
              <a:pPr marL="81280" marR="81280" algn="l" defTabSz="1821656">
                <a:defRPr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  - 2 kcal/mol noise: Decreases by 3x</a:t>
              </a:r>
            </a:p>
          </p:txBody>
        </p:sp>
      </p:grpSp>
      <p:sp>
        <p:nvSpPr>
          <p:cNvPr id="288" name="Slide Number"/>
          <p:cNvSpPr txBox="1"/>
          <p:nvPr>
            <p:ph type="sldNum" sz="quarter" idx="4294967295"/>
          </p:nvPr>
        </p:nvSpPr>
        <p:spPr>
          <a:xfrm>
            <a:off x="11923965" y="13001625"/>
            <a:ext cx="518209" cy="5357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spAutoFit/>
          </a:bodyPr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7" grpId="1"/>
      <p:bldP build="whole" bldLvl="1" animBg="1" rev="0" advAuto="0" spid="280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Docking scores do not correlate with ΔG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Docking scores do not correlate with ΔG</a:t>
            </a:r>
            <a:r>
              <a:rPr baseline="31999"/>
              <a:t>○</a:t>
            </a:r>
          </a:p>
        </p:txBody>
      </p:sp>
      <p:sp>
        <p:nvSpPr>
          <p:cNvPr id="293" name="From Warren et al. [GSK], “A Critical Assessment of Docking Programs and Scoring Functions”, J. Med. Chem. 49:5912, 2006."/>
          <p:cNvSpPr txBox="1"/>
          <p:nvPr/>
        </p:nvSpPr>
        <p:spPr>
          <a:xfrm>
            <a:off x="4574976" y="12957789"/>
            <a:ext cx="15234048" cy="477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spAutoFit/>
          </a:bodyPr>
          <a:lstStyle>
            <a:lvl1pPr algn="r">
              <a:defRPr sz="2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From Warren et al. [GSK], “A Critical Assessment of Docking Programs and Scoring Functions”, J. Med. Chem. 49:5912, 2006.</a:t>
            </a:r>
          </a:p>
        </p:txBody>
      </p:sp>
      <p:grpSp>
        <p:nvGrpSpPr>
          <p:cNvPr id="299" name="Group"/>
          <p:cNvGrpSpPr/>
          <p:nvPr/>
        </p:nvGrpSpPr>
        <p:grpSpPr>
          <a:xfrm>
            <a:off x="6459553" y="3446859"/>
            <a:ext cx="11464895" cy="8893969"/>
            <a:chOff x="0" y="0"/>
            <a:chExt cx="11464894" cy="8893968"/>
          </a:xfrm>
        </p:grpSpPr>
        <p:sp>
          <p:nvSpPr>
            <p:cNvPr id="294" name="“For prediction of compound affinity, none of the docking programs or scoring functions made a useful prediction of ligand binding affinity.”"/>
            <p:cNvSpPr txBox="1"/>
            <p:nvPr/>
          </p:nvSpPr>
          <p:spPr>
            <a:xfrm>
              <a:off x="70612" y="7947538"/>
              <a:ext cx="11394283" cy="946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spAutoFit/>
            </a:bodyPr>
            <a:lstStyle>
              <a:lvl1pPr algn="l">
                <a:defRPr sz="26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“For prediction of compound affinity, none of the docking programs or scoring functions made a useful prediction of ligand binding affinity.”</a:t>
              </a:r>
            </a:p>
          </p:txBody>
        </p:sp>
        <p:pic>
          <p:nvPicPr>
            <p:cNvPr id="295" name="droppedImage.pdf" descr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56425" y="0"/>
              <a:ext cx="9661923" cy="76847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98" name="Group"/>
            <p:cNvGrpSpPr/>
            <p:nvPr/>
          </p:nvGrpSpPr>
          <p:grpSpPr>
            <a:xfrm>
              <a:off x="0" y="6965156"/>
              <a:ext cx="10715625" cy="1910954"/>
              <a:chOff x="0" y="0"/>
              <a:chExt cx="10715625" cy="1910953"/>
            </a:xfrm>
          </p:grpSpPr>
          <p:sp>
            <p:nvSpPr>
              <p:cNvPr id="296" name="Rectangle"/>
              <p:cNvSpPr/>
              <p:nvPr/>
            </p:nvSpPr>
            <p:spPr>
              <a:xfrm>
                <a:off x="1160859" y="0"/>
                <a:ext cx="9144001" cy="714375"/>
              </a:xfrm>
              <a:prstGeom prst="rect">
                <a:avLst/>
              </a:prstGeom>
              <a:solidFill>
                <a:srgbClr val="E6E231">
                  <a:alpha val="3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0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  <p:sp>
            <p:nvSpPr>
              <p:cNvPr id="297" name="Rectangle"/>
              <p:cNvSpPr/>
              <p:nvPr/>
            </p:nvSpPr>
            <p:spPr>
              <a:xfrm>
                <a:off x="0" y="982265"/>
                <a:ext cx="10715625" cy="928689"/>
              </a:xfrm>
              <a:prstGeom prst="rect">
                <a:avLst/>
              </a:prstGeom>
              <a:solidFill>
                <a:srgbClr val="E6E231">
                  <a:alpha val="3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0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</p:grpSp>
      </p:grpSp>
      <p:sp>
        <p:nvSpPr>
          <p:cNvPr id="300" name="Slide Number"/>
          <p:cNvSpPr txBox="1"/>
          <p:nvPr>
            <p:ph type="sldNum" sz="quarter" idx="4294967295"/>
          </p:nvPr>
        </p:nvSpPr>
        <p:spPr>
          <a:xfrm>
            <a:off x="20456248" y="12930187"/>
            <a:ext cx="282677" cy="4283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spAutoFit/>
          </a:bodyPr>
          <a:lstStyle>
            <a:lvl1pPr algn="r">
              <a:defRPr b="1"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Docking approximates Δ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Docking approximates ΔS</a:t>
            </a:r>
          </a:p>
        </p:txBody>
      </p:sp>
      <p:sp>
        <p:nvSpPr>
          <p:cNvPr id="303" name="ΔG = ΔH + TΔS…"/>
          <p:cNvSpPr txBox="1"/>
          <p:nvPr>
            <p:ph type="body" idx="1"/>
          </p:nvPr>
        </p:nvSpPr>
        <p:spPr>
          <a:xfrm>
            <a:off x="635000" y="3175000"/>
            <a:ext cx="16511867" cy="9842500"/>
          </a:xfrm>
          <a:prstGeom prst="rect">
            <a:avLst/>
          </a:prstGeom>
        </p:spPr>
        <p:txBody>
          <a:bodyPr/>
          <a:lstStyle/>
          <a:p>
            <a:pPr/>
            <a:r>
              <a:t>ΔG = ΔH + TΔS</a:t>
            </a:r>
          </a:p>
          <a:p>
            <a:pPr/>
          </a:p>
          <a:p>
            <a:pPr/>
            <a:r>
              <a:t>Docking score ~ ΔH</a:t>
            </a:r>
          </a:p>
          <a:p>
            <a:pPr/>
            <a:r>
              <a:t>It sometimes involves</a:t>
            </a:r>
          </a:p>
          <a:p>
            <a:pPr lvl="1"/>
            <a:r>
              <a:t>ad hoc ΔS based on the number of rotatable bonds</a:t>
            </a:r>
          </a:p>
          <a:p>
            <a:pPr lvl="1"/>
            <a:r>
              <a:t>ΔG</a:t>
            </a:r>
            <a:r>
              <a:rPr baseline="-5999"/>
              <a:t>solv</a:t>
            </a:r>
          </a:p>
          <a:p>
            <a:pPr/>
            <a:r>
              <a:t>Docking is based on “optimal” configurations</a:t>
            </a:r>
          </a:p>
        </p:txBody>
      </p:sp>
      <p:sp>
        <p:nvSpPr>
          <p:cNvPr id="304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5" name="Line"/>
          <p:cNvSpPr/>
          <p:nvPr/>
        </p:nvSpPr>
        <p:spPr>
          <a:xfrm flipV="1">
            <a:off x="4650724" y="5118100"/>
            <a:ext cx="1270001" cy="1270000"/>
          </a:xfrm>
          <a:prstGeom prst="line">
            <a:avLst/>
          </a:prstGeom>
          <a:ln w="127000">
            <a:solidFill>
              <a:srgbClr val="FF26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06" name="Line"/>
          <p:cNvSpPr/>
          <p:nvPr/>
        </p:nvSpPr>
        <p:spPr>
          <a:xfrm flipH="1" flipV="1">
            <a:off x="4755198" y="5222574"/>
            <a:ext cx="1061053" cy="1061052"/>
          </a:xfrm>
          <a:prstGeom prst="line">
            <a:avLst/>
          </a:prstGeom>
          <a:ln w="127000">
            <a:solidFill>
              <a:srgbClr val="FF26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309" name="Group"/>
          <p:cNvGrpSpPr/>
          <p:nvPr/>
        </p:nvGrpSpPr>
        <p:grpSpPr>
          <a:xfrm>
            <a:off x="17464248" y="5713112"/>
            <a:ext cx="6355036" cy="5074815"/>
            <a:chOff x="0" y="0"/>
            <a:chExt cx="6355034" cy="5074813"/>
          </a:xfrm>
        </p:grpSpPr>
        <p:pic>
          <p:nvPicPr>
            <p:cNvPr id="307" name="droppedImage.pdf" descr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355035" cy="47662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8" name="(from [1])"/>
            <p:cNvSpPr txBox="1"/>
            <p:nvPr/>
          </p:nvSpPr>
          <p:spPr>
            <a:xfrm>
              <a:off x="2265719" y="4449338"/>
              <a:ext cx="1803797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(from [1])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312" name="In principle, we could watch many binding/unbinding events"/>
          <p:cNvSpPr txBox="1"/>
          <p:nvPr/>
        </p:nvSpPr>
        <p:spPr>
          <a:xfrm>
            <a:off x="3969270" y="2939255"/>
            <a:ext cx="11132490" cy="68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b">
            <a:spAutoFit/>
          </a:bodyPr>
          <a:lstStyle>
            <a:lvl1pPr algn="l">
              <a:defRPr sz="36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In principle, we could watch many binding/unbinding events</a:t>
            </a:r>
          </a:p>
        </p:txBody>
      </p:sp>
      <p:grpSp>
        <p:nvGrpSpPr>
          <p:cNvPr id="355" name="Group"/>
          <p:cNvGrpSpPr/>
          <p:nvPr/>
        </p:nvGrpSpPr>
        <p:grpSpPr>
          <a:xfrm>
            <a:off x="3377002" y="3525517"/>
            <a:ext cx="17629996" cy="4304111"/>
            <a:chOff x="0" y="0"/>
            <a:chExt cx="17629995" cy="4304109"/>
          </a:xfrm>
        </p:grpSpPr>
        <p:grpSp>
          <p:nvGrpSpPr>
            <p:cNvPr id="353" name="Group"/>
            <p:cNvGrpSpPr/>
            <p:nvPr/>
          </p:nvGrpSpPr>
          <p:grpSpPr>
            <a:xfrm>
              <a:off x="5123617" y="651306"/>
              <a:ext cx="12506379" cy="3027726"/>
              <a:chOff x="0" y="0"/>
              <a:chExt cx="12506377" cy="3027724"/>
            </a:xfrm>
          </p:grpSpPr>
          <p:sp>
            <p:nvSpPr>
              <p:cNvPr id="313" name="Line"/>
              <p:cNvSpPr/>
              <p:nvPr/>
            </p:nvSpPr>
            <p:spPr>
              <a:xfrm flipH="1">
                <a:off x="1272830" y="2438367"/>
                <a:ext cx="9203731" cy="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642937">
                  <a:defRPr sz="1600"/>
                </a:pPr>
              </a:p>
            </p:txBody>
          </p:sp>
          <p:sp>
            <p:nvSpPr>
              <p:cNvPr id="314" name="Line"/>
              <p:cNvSpPr/>
              <p:nvPr/>
            </p:nvSpPr>
            <p:spPr>
              <a:xfrm flipH="1">
                <a:off x="1290689" y="0"/>
                <a:ext cx="1" cy="242050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642937">
                  <a:defRPr sz="1600"/>
                </a:pPr>
              </a:p>
            </p:txBody>
          </p:sp>
          <p:sp>
            <p:nvSpPr>
              <p:cNvPr id="315" name="bound"/>
              <p:cNvSpPr txBox="1"/>
              <p:nvPr/>
            </p:nvSpPr>
            <p:spPr>
              <a:xfrm>
                <a:off x="281184" y="1763959"/>
                <a:ext cx="888155" cy="4779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spAutoFit/>
              </a:bodyPr>
              <a:lstStyle>
                <a:lvl1pPr algn="r">
                  <a:defRPr sz="2200"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pPr/>
                <a:r>
                  <a:t>bound</a:t>
                </a:r>
              </a:p>
            </p:txBody>
          </p:sp>
          <p:grpSp>
            <p:nvGrpSpPr>
              <p:cNvPr id="337" name="Group"/>
              <p:cNvGrpSpPr/>
              <p:nvPr/>
            </p:nvGrpSpPr>
            <p:grpSpPr>
              <a:xfrm>
                <a:off x="1665736" y="594779"/>
                <a:ext cx="8768954" cy="1446610"/>
                <a:chOff x="0" y="0"/>
                <a:chExt cx="8768953" cy="1446609"/>
              </a:xfrm>
            </p:grpSpPr>
            <p:sp>
              <p:nvSpPr>
                <p:cNvPr id="316" name="Line"/>
                <p:cNvSpPr/>
                <p:nvPr/>
              </p:nvSpPr>
              <p:spPr>
                <a:xfrm flipH="1">
                  <a:off x="595460" y="8187"/>
                  <a:ext cx="1" cy="1428650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17" name="Line"/>
                <p:cNvSpPr/>
                <p:nvPr/>
              </p:nvSpPr>
              <p:spPr>
                <a:xfrm flipH="1">
                  <a:off x="0" y="1426513"/>
                  <a:ext cx="590019" cy="1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18" name="Line"/>
                <p:cNvSpPr/>
                <p:nvPr/>
              </p:nvSpPr>
              <p:spPr>
                <a:xfrm flipH="1">
                  <a:off x="597593" y="35920"/>
                  <a:ext cx="157718" cy="1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19" name="Line"/>
                <p:cNvSpPr/>
                <p:nvPr/>
              </p:nvSpPr>
              <p:spPr>
                <a:xfrm flipH="1">
                  <a:off x="739129" y="17960"/>
                  <a:ext cx="1" cy="1428650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20" name="Line"/>
                <p:cNvSpPr/>
                <p:nvPr/>
              </p:nvSpPr>
              <p:spPr>
                <a:xfrm flipH="1">
                  <a:off x="754855" y="1418875"/>
                  <a:ext cx="590019" cy="1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21" name="Line"/>
                <p:cNvSpPr/>
                <p:nvPr/>
              </p:nvSpPr>
              <p:spPr>
                <a:xfrm flipH="1">
                  <a:off x="1320996" y="0"/>
                  <a:ext cx="1" cy="1428649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22" name="Line"/>
                <p:cNvSpPr/>
                <p:nvPr/>
              </p:nvSpPr>
              <p:spPr>
                <a:xfrm flipH="1">
                  <a:off x="1305270" y="35920"/>
                  <a:ext cx="157718" cy="1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23" name="Line"/>
                <p:cNvSpPr/>
                <p:nvPr/>
              </p:nvSpPr>
              <p:spPr>
                <a:xfrm flipH="1">
                  <a:off x="1446806" y="17960"/>
                  <a:ext cx="1" cy="1428650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24" name="Line"/>
                <p:cNvSpPr/>
                <p:nvPr/>
              </p:nvSpPr>
              <p:spPr>
                <a:xfrm flipH="1">
                  <a:off x="1427139" y="1418875"/>
                  <a:ext cx="1223006" cy="1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25" name="Line"/>
                <p:cNvSpPr/>
                <p:nvPr/>
              </p:nvSpPr>
              <p:spPr>
                <a:xfrm flipH="1">
                  <a:off x="2626267" y="0"/>
                  <a:ext cx="1" cy="1428649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26" name="Line"/>
                <p:cNvSpPr/>
                <p:nvPr/>
              </p:nvSpPr>
              <p:spPr>
                <a:xfrm flipH="1">
                  <a:off x="2610541" y="35920"/>
                  <a:ext cx="157718" cy="1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27" name="Line"/>
                <p:cNvSpPr/>
                <p:nvPr/>
              </p:nvSpPr>
              <p:spPr>
                <a:xfrm flipH="1">
                  <a:off x="2752077" y="17960"/>
                  <a:ext cx="1" cy="1428650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28" name="Line"/>
                <p:cNvSpPr/>
                <p:nvPr/>
              </p:nvSpPr>
              <p:spPr>
                <a:xfrm flipH="1">
                  <a:off x="2752042" y="1418875"/>
                  <a:ext cx="939969" cy="1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29" name="Line"/>
                <p:cNvSpPr/>
                <p:nvPr/>
              </p:nvSpPr>
              <p:spPr>
                <a:xfrm>
                  <a:off x="3664193" y="0"/>
                  <a:ext cx="1" cy="1428649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30" name="Line"/>
                <p:cNvSpPr/>
                <p:nvPr/>
              </p:nvSpPr>
              <p:spPr>
                <a:xfrm flipH="1">
                  <a:off x="3648467" y="35920"/>
                  <a:ext cx="157718" cy="1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31" name="Line"/>
                <p:cNvSpPr/>
                <p:nvPr/>
              </p:nvSpPr>
              <p:spPr>
                <a:xfrm>
                  <a:off x="3790002" y="17960"/>
                  <a:ext cx="1" cy="1428650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32" name="Line"/>
                <p:cNvSpPr/>
                <p:nvPr/>
              </p:nvSpPr>
              <p:spPr>
                <a:xfrm>
                  <a:off x="6227556" y="0"/>
                  <a:ext cx="1" cy="1428649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33" name="Line"/>
                <p:cNvSpPr/>
                <p:nvPr/>
              </p:nvSpPr>
              <p:spPr>
                <a:xfrm flipH="1">
                  <a:off x="6211830" y="35920"/>
                  <a:ext cx="157718" cy="1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34" name="Line"/>
                <p:cNvSpPr/>
                <p:nvPr/>
              </p:nvSpPr>
              <p:spPr>
                <a:xfrm>
                  <a:off x="6353365" y="17960"/>
                  <a:ext cx="1" cy="1428650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35" name="Line"/>
                <p:cNvSpPr/>
                <p:nvPr/>
              </p:nvSpPr>
              <p:spPr>
                <a:xfrm flipH="1">
                  <a:off x="3805728" y="1418875"/>
                  <a:ext cx="2431315" cy="1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36" name="Line"/>
                <p:cNvSpPr/>
                <p:nvPr/>
              </p:nvSpPr>
              <p:spPr>
                <a:xfrm flipH="1">
                  <a:off x="6337639" y="1418875"/>
                  <a:ext cx="2431315" cy="1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</p:grpSp>
          <p:sp>
            <p:nvSpPr>
              <p:cNvPr id="338" name="time"/>
              <p:cNvSpPr txBox="1"/>
              <p:nvPr/>
            </p:nvSpPr>
            <p:spPr>
              <a:xfrm>
                <a:off x="8393905" y="2549772"/>
                <a:ext cx="2071688" cy="4779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spAutoFit/>
              </a:bodyPr>
              <a:lstStyle>
                <a:lvl1pPr algn="r">
                  <a:defRPr sz="2200"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pPr/>
                <a:r>
                  <a:t>time</a:t>
                </a:r>
              </a:p>
            </p:txBody>
          </p:sp>
          <p:sp>
            <p:nvSpPr>
              <p:cNvPr id="339" name="unbound"/>
              <p:cNvSpPr txBox="1"/>
              <p:nvPr/>
            </p:nvSpPr>
            <p:spPr>
              <a:xfrm>
                <a:off x="0" y="424506"/>
                <a:ext cx="1160860" cy="4779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spAutoFit/>
              </a:bodyPr>
              <a:lstStyle>
                <a:lvl1pPr algn="r">
                  <a:defRPr sz="2200"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pPr/>
                <a:r>
                  <a:t>unbound</a:t>
                </a:r>
              </a:p>
            </p:txBody>
          </p:sp>
          <p:grpSp>
            <p:nvGrpSpPr>
              <p:cNvPr id="346" name="Group"/>
              <p:cNvGrpSpPr/>
              <p:nvPr/>
            </p:nvGrpSpPr>
            <p:grpSpPr>
              <a:xfrm>
                <a:off x="10720439" y="1456099"/>
                <a:ext cx="1410891" cy="821534"/>
                <a:chOff x="0" y="0"/>
                <a:chExt cx="1410890" cy="821532"/>
              </a:xfrm>
            </p:grpSpPr>
            <p:grpSp>
              <p:nvGrpSpPr>
                <p:cNvPr id="342" name="Group"/>
                <p:cNvGrpSpPr/>
                <p:nvPr/>
              </p:nvGrpSpPr>
              <p:grpSpPr>
                <a:xfrm>
                  <a:off x="-1" y="0"/>
                  <a:ext cx="1205821" cy="821533"/>
                  <a:chOff x="0" y="0"/>
                  <a:chExt cx="1205819" cy="821532"/>
                </a:xfrm>
              </p:grpSpPr>
              <p:sp>
                <p:nvSpPr>
                  <p:cNvPr id="340" name="Circle"/>
                  <p:cNvSpPr/>
                  <p:nvPr/>
                </p:nvSpPr>
                <p:spPr>
                  <a:xfrm>
                    <a:off x="0" y="0"/>
                    <a:ext cx="820286" cy="821533"/>
                  </a:xfrm>
                  <a:prstGeom prst="ellipse">
                    <a:avLst/>
                  </a:prstGeom>
                  <a:solidFill>
                    <a:srgbClr val="B6D13B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pPr>
                  </a:p>
                </p:txBody>
              </p:sp>
              <p:sp>
                <p:nvSpPr>
                  <p:cNvPr id="341" name="Shape"/>
                  <p:cNvSpPr/>
                  <p:nvPr/>
                </p:nvSpPr>
                <p:spPr>
                  <a:xfrm>
                    <a:off x="385533" y="221813"/>
                    <a:ext cx="820287" cy="37790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0" y="10800"/>
                        </a:moveTo>
                        <a:lnTo>
                          <a:pt x="10800" y="21600"/>
                        </a:lnTo>
                        <a:lnTo>
                          <a:pt x="21600" y="10800"/>
                        </a:lnTo>
                        <a:lnTo>
                          <a:pt x="108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pPr>
                  </a:p>
                </p:txBody>
              </p:sp>
            </p:grpSp>
            <p:grpSp>
              <p:nvGrpSpPr>
                <p:cNvPr id="345" name="Group"/>
                <p:cNvGrpSpPr/>
                <p:nvPr/>
              </p:nvGrpSpPr>
              <p:grpSpPr>
                <a:xfrm>
                  <a:off x="508576" y="213598"/>
                  <a:ext cx="902315" cy="394336"/>
                  <a:chOff x="0" y="0"/>
                  <a:chExt cx="902313" cy="394335"/>
                </a:xfrm>
              </p:grpSpPr>
              <p:sp>
                <p:nvSpPr>
                  <p:cNvPr id="343" name="Shape"/>
                  <p:cNvSpPr/>
                  <p:nvPr/>
                </p:nvSpPr>
                <p:spPr>
                  <a:xfrm>
                    <a:off x="0" y="8215"/>
                    <a:ext cx="820286" cy="37790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0" y="10800"/>
                        </a:moveTo>
                        <a:lnTo>
                          <a:pt x="10800" y="21600"/>
                        </a:lnTo>
                        <a:lnTo>
                          <a:pt x="21600" y="10800"/>
                        </a:lnTo>
                        <a:lnTo>
                          <a:pt x="10800" y="0"/>
                        </a:lnTo>
                        <a:close/>
                      </a:path>
                    </a:pathLst>
                  </a:custGeom>
                  <a:solidFill>
                    <a:srgbClr val="E13E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pPr>
                  </a:p>
                </p:txBody>
              </p:sp>
              <p:sp>
                <p:nvSpPr>
                  <p:cNvPr id="344" name="Rectangle"/>
                  <p:cNvSpPr/>
                  <p:nvPr/>
                </p:nvSpPr>
                <p:spPr>
                  <a:xfrm>
                    <a:off x="369128" y="0"/>
                    <a:ext cx="533186" cy="394336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pPr>
                  </a:p>
                </p:txBody>
              </p:sp>
            </p:grpSp>
          </p:grpSp>
          <p:grpSp>
            <p:nvGrpSpPr>
              <p:cNvPr id="349" name="Group"/>
              <p:cNvGrpSpPr/>
              <p:nvPr/>
            </p:nvGrpSpPr>
            <p:grpSpPr>
              <a:xfrm>
                <a:off x="10738298" y="134505"/>
                <a:ext cx="1205821" cy="821534"/>
                <a:chOff x="0" y="0"/>
                <a:chExt cx="1205819" cy="821532"/>
              </a:xfrm>
            </p:grpSpPr>
            <p:sp>
              <p:nvSpPr>
                <p:cNvPr id="347" name="Circle"/>
                <p:cNvSpPr/>
                <p:nvPr/>
              </p:nvSpPr>
              <p:spPr>
                <a:xfrm>
                  <a:off x="0" y="0"/>
                  <a:ext cx="820286" cy="821533"/>
                </a:xfrm>
                <a:prstGeom prst="ellipse">
                  <a:avLst/>
                </a:prstGeom>
                <a:solidFill>
                  <a:srgbClr val="B6D13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000"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</a:p>
              </p:txBody>
            </p:sp>
            <p:sp>
              <p:nvSpPr>
                <p:cNvPr id="348" name="Shape"/>
                <p:cNvSpPr/>
                <p:nvPr/>
              </p:nvSpPr>
              <p:spPr>
                <a:xfrm>
                  <a:off x="385533" y="221813"/>
                  <a:ext cx="820287" cy="3779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000"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</a:p>
              </p:txBody>
            </p:sp>
          </p:grpSp>
          <p:grpSp>
            <p:nvGrpSpPr>
              <p:cNvPr id="352" name="Group"/>
              <p:cNvGrpSpPr/>
              <p:nvPr/>
            </p:nvGrpSpPr>
            <p:grpSpPr>
              <a:xfrm>
                <a:off x="11604063" y="348103"/>
                <a:ext cx="902315" cy="394337"/>
                <a:chOff x="0" y="0"/>
                <a:chExt cx="902313" cy="394335"/>
              </a:xfrm>
            </p:grpSpPr>
            <p:sp>
              <p:nvSpPr>
                <p:cNvPr id="350" name="Shape"/>
                <p:cNvSpPr/>
                <p:nvPr/>
              </p:nvSpPr>
              <p:spPr>
                <a:xfrm>
                  <a:off x="0" y="8215"/>
                  <a:ext cx="820286" cy="3779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E13E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000"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</a:p>
              </p:txBody>
            </p:sp>
            <p:sp>
              <p:nvSpPr>
                <p:cNvPr id="351" name="Rectangle"/>
                <p:cNvSpPr/>
                <p:nvPr/>
              </p:nvSpPr>
              <p:spPr>
                <a:xfrm>
                  <a:off x="369128" y="0"/>
                  <a:ext cx="533186" cy="394336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000"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</a:p>
              </p:txBody>
            </p:sp>
          </p:grpSp>
        </p:grpSp>
        <p:pic>
          <p:nvPicPr>
            <p:cNvPr id="354" name="kinase-cartoon.png" descr="kinase-cartoon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363273" cy="43041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6" name="but this is expensive, and only a small number of heroic simulations have been done"/>
          <p:cNvSpPr txBox="1"/>
          <p:nvPr/>
        </p:nvSpPr>
        <p:spPr>
          <a:xfrm>
            <a:off x="4338518" y="7542519"/>
            <a:ext cx="15462632" cy="68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6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but this is expensive, and only a small number of heroic simulations have been done</a:t>
            </a:r>
          </a:p>
        </p:txBody>
      </p:sp>
      <p:sp>
        <p:nvSpPr>
          <p:cNvPr id="357" name="Binding free energies can be determined from long simulations"/>
          <p:cNvSpPr txBox="1"/>
          <p:nvPr>
            <p:ph type="title"/>
          </p:nvPr>
        </p:nvSpPr>
        <p:spPr>
          <a:xfrm>
            <a:off x="762000" y="443093"/>
            <a:ext cx="22860000" cy="1964532"/>
          </a:xfrm>
          <a:prstGeom prst="rect">
            <a:avLst/>
          </a:prstGeom>
        </p:spPr>
        <p:txBody>
          <a:bodyPr/>
          <a:lstStyle>
            <a:lvl1pPr algn="ctr">
              <a:defRPr sz="5400"/>
            </a:lvl1pPr>
          </a:lstStyle>
          <a:p>
            <a:pPr/>
            <a:r>
              <a:t>Binding free energies can be determined from long simulations</a:t>
            </a:r>
          </a:p>
        </p:txBody>
      </p:sp>
      <p:pic>
        <p:nvPicPr>
          <p:cNvPr id="35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3137" y="8577833"/>
            <a:ext cx="4363273" cy="4181372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Shan, …, Shaw, JACS 2011"/>
          <p:cNvSpPr txBox="1"/>
          <p:nvPr/>
        </p:nvSpPr>
        <p:spPr>
          <a:xfrm>
            <a:off x="14776780" y="13008671"/>
            <a:ext cx="3426385" cy="502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4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Shan, …, Shaw, JACS 2011</a:t>
            </a:r>
          </a:p>
        </p:txBody>
      </p:sp>
      <p:grpSp>
        <p:nvGrpSpPr>
          <p:cNvPr id="362" name="Group"/>
          <p:cNvGrpSpPr/>
          <p:nvPr/>
        </p:nvGrpSpPr>
        <p:grpSpPr>
          <a:xfrm>
            <a:off x="10835405" y="8604061"/>
            <a:ext cx="7685459" cy="4304111"/>
            <a:chOff x="0" y="0"/>
            <a:chExt cx="7685456" cy="4304109"/>
          </a:xfrm>
        </p:grpSpPr>
        <p:pic>
          <p:nvPicPr>
            <p:cNvPr id="360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27671" y="0"/>
              <a:ext cx="6857786" cy="43041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1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566218" cy="36406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63" name="Src Kinase"/>
          <p:cNvSpPr txBox="1"/>
          <p:nvPr/>
        </p:nvSpPr>
        <p:spPr>
          <a:xfrm>
            <a:off x="8654227" y="12157854"/>
            <a:ext cx="1441832" cy="5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4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Src Kinase</a:t>
            </a:r>
          </a:p>
        </p:txBody>
      </p:sp>
      <p:sp>
        <p:nvSpPr>
          <p:cNvPr id="364" name="Slide Number"/>
          <p:cNvSpPr txBox="1"/>
          <p:nvPr>
            <p:ph type="sldNum" sz="quarter" idx="4294967295"/>
          </p:nvPr>
        </p:nvSpPr>
        <p:spPr>
          <a:xfrm>
            <a:off x="20300155" y="12930187"/>
            <a:ext cx="438770" cy="431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Faster ΔG○ methods are based on thermodynamic cyc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5071">
              <a:defRPr sz="7840"/>
            </a:pPr>
            <a:r>
              <a:t>Faster ΔG</a:t>
            </a:r>
            <a:r>
              <a:rPr baseline="31999"/>
              <a:t>○ </a:t>
            </a:r>
            <a:r>
              <a:t>methods are based on thermodynamic cycles</a:t>
            </a:r>
          </a:p>
        </p:txBody>
      </p:sp>
      <p:sp>
        <p:nvSpPr>
          <p:cNvPr id="369" name="Thermodynamic cycles are a series of thermodynamic processes which return to the initial stat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Thermodynamic cycles are a series of thermodynamic processes which return to the initial state</a:t>
            </a:r>
          </a:p>
          <a:p>
            <a:pPr lvl="1"/>
            <a:r>
              <a:t>The total free energy difference around a thermodynamic cycle is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zero</a:t>
            </a:r>
            <a:endParaRPr u="sng"/>
          </a:p>
          <a:p>
            <a:pPr lvl="1"/>
            <a:r>
              <a:t>Differences between free energies (and other thermodynamics state functions) may be determined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indirectly</a:t>
            </a:r>
          </a:p>
        </p:txBody>
      </p:sp>
      <p:sp>
        <p:nvSpPr>
          <p:cNvPr id="370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